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91" r:id="rId12"/>
    <p:sldId id="292" r:id="rId13"/>
    <p:sldId id="266" r:id="rId14"/>
    <p:sldId id="267" r:id="rId15"/>
    <p:sldId id="268" r:id="rId16"/>
    <p:sldId id="269" r:id="rId17"/>
    <p:sldId id="270" r:id="rId18"/>
    <p:sldId id="275" r:id="rId19"/>
    <p:sldId id="271" r:id="rId20"/>
    <p:sldId id="272" r:id="rId21"/>
    <p:sldId id="295" r:id="rId22"/>
    <p:sldId id="273" r:id="rId23"/>
    <p:sldId id="274" r:id="rId24"/>
    <p:sldId id="276" r:id="rId25"/>
    <p:sldId id="277" r:id="rId26"/>
    <p:sldId id="278" r:id="rId27"/>
    <p:sldId id="279" r:id="rId28"/>
    <p:sldId id="296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3" r:id="rId41"/>
    <p:sldId id="29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BB83C-C5D4-4D3A-9797-B304F8A8B6AE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8688-52A6-49DD-8B44-A754F7C01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/>
          <a:lstStyle/>
          <a:p>
            <a:r>
              <a:rPr lang="ar-SY" b="1" dirty="0" smtClean="0">
                <a:solidFill>
                  <a:schemeClr val="accent1"/>
                </a:solidFill>
              </a:rPr>
              <a:t>تقنية </a:t>
            </a:r>
            <a:r>
              <a:rPr lang="ar-SY" b="1" dirty="0" err="1" smtClean="0">
                <a:solidFill>
                  <a:schemeClr val="accent1"/>
                </a:solidFill>
              </a:rPr>
              <a:t>التمحفظ</a:t>
            </a:r>
            <a:r>
              <a:rPr lang="ar-SY" b="1" dirty="0" smtClean="0">
                <a:solidFill>
                  <a:schemeClr val="accent1"/>
                </a:solidFill>
              </a:rPr>
              <a:t> الدقيق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57290" y="2000240"/>
            <a:ext cx="6400800" cy="1752600"/>
          </a:xfrm>
        </p:spPr>
        <p:txBody>
          <a:bodyPr/>
          <a:lstStyle/>
          <a:p>
            <a:r>
              <a:rPr lang="en-US" dirty="0" smtClean="0"/>
              <a:t>Microencapsulation</a:t>
            </a:r>
            <a:endParaRPr lang="en-US" dirty="0"/>
          </a:p>
        </p:txBody>
      </p:sp>
      <p:pic>
        <p:nvPicPr>
          <p:cNvPr id="4" name="صورة 3" descr="http://www.surmodics.com/imgs/microparticle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000372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ttp://www.gate2tech.com/IMG/jpg/complex_coacervatio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7000924" cy="441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6495" y="1600200"/>
            <a:ext cx="54310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67838"/>
            <a:ext cx="8229600" cy="39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57554" y="285728"/>
            <a:ext cx="5300642" cy="6357982"/>
          </a:xfrm>
        </p:spPr>
        <p:txBody>
          <a:bodyPr>
            <a:normAutofit fontScale="85000" lnSpcReduction="10000"/>
          </a:bodyPr>
          <a:lstStyle/>
          <a:p>
            <a:pPr algn="r">
              <a:buNone/>
            </a:pPr>
            <a:r>
              <a:rPr lang="ar-SY" dirty="0"/>
              <a:t>المستحضرات التجارية:</a:t>
            </a:r>
            <a:endParaRPr lang="en-US" dirty="0"/>
          </a:p>
          <a:p>
            <a:pPr algn="r">
              <a:buNone/>
            </a:pPr>
            <a:r>
              <a:rPr lang="ar-SY" dirty="0"/>
              <a:t>أول مستحضر تجاري للجسيمات </a:t>
            </a:r>
            <a:r>
              <a:rPr lang="ar-SY" dirty="0" err="1"/>
              <a:t>الميكروية</a:t>
            </a:r>
            <a:r>
              <a:rPr lang="ar-SY" dirty="0"/>
              <a:t> </a:t>
            </a:r>
            <a:r>
              <a:rPr lang="ar-SY" dirty="0" smtClean="0"/>
              <a:t>تم </a:t>
            </a:r>
            <a:r>
              <a:rPr lang="ar-SY" dirty="0"/>
              <a:t>تصنيعه اعتمادا على طريقة </a:t>
            </a:r>
            <a:r>
              <a:rPr lang="ar-SY" dirty="0" err="1"/>
              <a:t>التقوصر</a:t>
            </a:r>
            <a:r>
              <a:rPr lang="ar-SY" dirty="0"/>
              <a:t> المعقد هو ورق الطباعة عديم الكربون.</a:t>
            </a:r>
            <a:endParaRPr lang="en-US" dirty="0"/>
          </a:p>
          <a:p>
            <a:pPr algn="r">
              <a:buNone/>
            </a:pPr>
            <a:r>
              <a:rPr lang="ar-SY" dirty="0"/>
              <a:t>الوجه الخلفي للورقة الأولى مغطى بمحافظ </a:t>
            </a:r>
            <a:r>
              <a:rPr lang="ar-SY" dirty="0" err="1"/>
              <a:t>ميكروية</a:t>
            </a:r>
            <a:r>
              <a:rPr lang="ar-SY" dirty="0"/>
              <a:t> </a:t>
            </a:r>
            <a:r>
              <a:rPr lang="ar-SY" dirty="0" err="1"/>
              <a:t>ابعادها</a:t>
            </a:r>
            <a:r>
              <a:rPr lang="ar-SY" dirty="0"/>
              <a:t> من 3- 10 </a:t>
            </a:r>
            <a:r>
              <a:rPr lang="ar-SY" dirty="0" err="1"/>
              <a:t>ميكرون</a:t>
            </a:r>
            <a:r>
              <a:rPr lang="ar-SY" dirty="0"/>
              <a:t> مصنوعة من قشرة </a:t>
            </a:r>
            <a:r>
              <a:rPr lang="ar-SY" dirty="0" err="1"/>
              <a:t>جيلاتين</a:t>
            </a:r>
            <a:r>
              <a:rPr lang="ar-SY" dirty="0"/>
              <a:t> صمغ عربي بواسطة </a:t>
            </a:r>
            <a:r>
              <a:rPr lang="ar-SY" dirty="0" err="1"/>
              <a:t>التقوصر</a:t>
            </a:r>
            <a:r>
              <a:rPr lang="ar-SY" dirty="0"/>
              <a:t> المعقد </a:t>
            </a:r>
            <a:r>
              <a:rPr lang="ar-SY" dirty="0" err="1"/>
              <a:t>و</a:t>
            </a:r>
            <a:r>
              <a:rPr lang="ar-SY" dirty="0"/>
              <a:t> في قلب المحافظ زيت يحوي مادة مشكلة للون عديمة اللون </a:t>
            </a:r>
            <a:r>
              <a:rPr lang="ar-SY" dirty="0" err="1"/>
              <a:t>و</a:t>
            </a:r>
            <a:r>
              <a:rPr lang="ar-SY" dirty="0"/>
              <a:t> يكون </a:t>
            </a:r>
            <a:r>
              <a:rPr lang="ar-SY" dirty="0" smtClean="0"/>
              <a:t>الوجه </a:t>
            </a:r>
            <a:r>
              <a:rPr lang="ar-SY" smtClean="0"/>
              <a:t>العلوي للورقة </a:t>
            </a:r>
            <a:r>
              <a:rPr lang="ar-SY" dirty="0"/>
              <a:t>الثانية مغطى بطبقة مظهرة للون.</a:t>
            </a:r>
            <a:endParaRPr lang="en-US" dirty="0"/>
          </a:p>
          <a:p>
            <a:pPr algn="r">
              <a:buNone/>
            </a:pPr>
            <a:r>
              <a:rPr lang="ar-SY" dirty="0"/>
              <a:t>يحدث الضغط المطبق على شريحتي الورق عند الكتابة تحطما للمحافظ </a:t>
            </a:r>
            <a:r>
              <a:rPr lang="ar-SY" dirty="0" err="1"/>
              <a:t>الميكروية</a:t>
            </a:r>
            <a:r>
              <a:rPr lang="ar-SY" dirty="0"/>
              <a:t> و يسبب تحرر المادة المشكلة للون حيث تتفاعل مع طبقة </a:t>
            </a:r>
            <a:r>
              <a:rPr lang="ar-SY" dirty="0" err="1"/>
              <a:t>الاظهار</a:t>
            </a:r>
            <a:r>
              <a:rPr lang="ar-SY" dirty="0"/>
              <a:t> بحيث يظهر اللون.</a:t>
            </a:r>
            <a:endParaRPr lang="en-US" dirty="0"/>
          </a:p>
          <a:p>
            <a:pPr algn="r">
              <a:buNone/>
            </a:pPr>
            <a:endParaRPr lang="en-US" dirty="0"/>
          </a:p>
        </p:txBody>
      </p:sp>
      <p:pic>
        <p:nvPicPr>
          <p:cNvPr id="4" name="صورة 3" descr="http://www.networkprints.co.uk/shop/images/uploads/NEK-1739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2714644" cy="378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Y" dirty="0" smtClean="0"/>
              <a:t>تصلب المستحلب:</a:t>
            </a:r>
            <a:endParaRPr lang="en-US" dirty="0" smtClean="0"/>
          </a:p>
          <a:p>
            <a:pPr algn="r">
              <a:buNone/>
            </a:pPr>
            <a:r>
              <a:rPr lang="ar-SY" dirty="0" smtClean="0"/>
              <a:t>يمكن تحضير الجسيمات </a:t>
            </a:r>
            <a:r>
              <a:rPr lang="ar-SY" dirty="0" err="1" smtClean="0"/>
              <a:t>الميكروية</a:t>
            </a:r>
            <a:r>
              <a:rPr lang="ar-SY" dirty="0" smtClean="0"/>
              <a:t> اعتبارا من مستحلبات محضرة من سائلين لا يمتزجان مع بعضهما البعض.</a:t>
            </a:r>
            <a:endParaRPr lang="en-US" dirty="0" smtClean="0"/>
          </a:p>
          <a:p>
            <a:pPr algn="r">
              <a:buNone/>
            </a:pPr>
            <a:r>
              <a:rPr lang="ar-SY" dirty="0" smtClean="0"/>
              <a:t>على سبيل المثال: محلول دواء كاره للماء </a:t>
            </a:r>
            <a:r>
              <a:rPr lang="ar-SY" dirty="0" err="1" smtClean="0"/>
              <a:t>و</a:t>
            </a:r>
            <a:r>
              <a:rPr lang="ar-SY" dirty="0" smtClean="0"/>
              <a:t> </a:t>
            </a:r>
            <a:r>
              <a:rPr lang="ar-SY" dirty="0" err="1" smtClean="0"/>
              <a:t>بوليمير</a:t>
            </a:r>
            <a:r>
              <a:rPr lang="ar-SY" dirty="0" smtClean="0"/>
              <a:t> في محل عضوي (طور زيتي) يستحلب في محلول مائي يحوي على عامل استحلابي (الطور المائي المستمر) </a:t>
            </a:r>
            <a:r>
              <a:rPr lang="ar-SY" dirty="0" err="1" smtClean="0"/>
              <a:t>لانتاج</a:t>
            </a:r>
            <a:r>
              <a:rPr lang="ar-SY" dirty="0" smtClean="0"/>
              <a:t> مستحلب زيت/ماء.</a:t>
            </a:r>
            <a:endParaRPr lang="en-US" dirty="0" smtClean="0"/>
          </a:p>
          <a:p>
            <a:pPr algn="r">
              <a:buNone/>
            </a:pPr>
            <a:r>
              <a:rPr lang="ar-SY" dirty="0" smtClean="0"/>
              <a:t>يمكن </a:t>
            </a:r>
            <a:r>
              <a:rPr lang="ar-SY" dirty="0" err="1" smtClean="0"/>
              <a:t>ان</a:t>
            </a:r>
            <a:r>
              <a:rPr lang="ar-SY" dirty="0" smtClean="0"/>
              <a:t> تتصلب الجسيمات </a:t>
            </a:r>
            <a:r>
              <a:rPr lang="ar-SY" dirty="0" err="1" smtClean="0"/>
              <a:t>البوليميرية</a:t>
            </a:r>
            <a:r>
              <a:rPr lang="ar-SY" dirty="0" smtClean="0"/>
              <a:t> الحاوية على الدواء بإزالة المحل</a:t>
            </a:r>
            <a:r>
              <a:rPr lang="ar-SY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Y" dirty="0"/>
              <a:t>تبخير المحل:</a:t>
            </a:r>
            <a:endParaRPr lang="en-US" dirty="0"/>
          </a:p>
          <a:p>
            <a:pPr algn="r">
              <a:buNone/>
            </a:pPr>
            <a:r>
              <a:rPr lang="ar-SY" dirty="0"/>
              <a:t>تتم إذابة </a:t>
            </a:r>
            <a:r>
              <a:rPr lang="ar-SY" dirty="0" err="1"/>
              <a:t>البوليمير</a:t>
            </a:r>
            <a:r>
              <a:rPr lang="ar-SY" dirty="0"/>
              <a:t> في محل طيار عضوي مثل </a:t>
            </a:r>
            <a:r>
              <a:rPr lang="ar-SY" dirty="0" err="1"/>
              <a:t>متيلن</a:t>
            </a:r>
            <a:r>
              <a:rPr lang="ar-SY" dirty="0"/>
              <a:t> </a:t>
            </a:r>
            <a:r>
              <a:rPr lang="ar-SY" dirty="0" err="1"/>
              <a:t>كلوريد</a:t>
            </a:r>
            <a:r>
              <a:rPr lang="ar-SY" dirty="0"/>
              <a:t> و يضاف الدواء إلى محلول </a:t>
            </a:r>
            <a:r>
              <a:rPr lang="ar-SY" dirty="0" err="1"/>
              <a:t>البوليمير</a:t>
            </a:r>
            <a:r>
              <a:rPr lang="ar-SY" dirty="0"/>
              <a:t> ثم يتم استحلابه في محلول مائي يحوي على عامل استحلابي مثل البولي فينيل الكحول.</a:t>
            </a:r>
            <a:endParaRPr lang="en-US" dirty="0"/>
          </a:p>
          <a:p>
            <a:pPr algn="r">
              <a:buNone/>
            </a:pPr>
            <a:r>
              <a:rPr lang="ar-SY" dirty="0"/>
              <a:t>و نستمر في تحريك المستحلب حتى يتبخر معظم المحل العضوي تاركا جسيمات </a:t>
            </a:r>
            <a:r>
              <a:rPr lang="ar-SY" dirty="0" err="1"/>
              <a:t>ميكروية</a:t>
            </a:r>
            <a:r>
              <a:rPr lang="ar-SY" dirty="0"/>
              <a:t> صلبة </a:t>
            </a:r>
            <a:r>
              <a:rPr lang="ar-SY" dirty="0" err="1"/>
              <a:t>و</a:t>
            </a:r>
            <a:r>
              <a:rPr lang="ar-SY" dirty="0"/>
              <a:t> لتسهيل تبخر المحل يتم تسخين المستحلب بلطف إلى درجة حرارة أعلى من نقطة غليان المحل.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ar-SY" dirty="0"/>
              <a:t>استخلاص المحل:</a:t>
            </a:r>
            <a:endParaRPr lang="en-US" dirty="0"/>
          </a:p>
          <a:p>
            <a:pPr algn="r">
              <a:buNone/>
            </a:pPr>
            <a:r>
              <a:rPr lang="ar-SY" dirty="0"/>
              <a:t>من سلبيات الطريقة السابقة </a:t>
            </a:r>
            <a:r>
              <a:rPr lang="ar-SY" dirty="0" err="1"/>
              <a:t>انها</a:t>
            </a:r>
            <a:r>
              <a:rPr lang="ar-SY" dirty="0"/>
              <a:t> تستغرق وقتا طويلا حتى يتبخر المحل الذي يجب أن يكون طيارا مما يؤدي إلى تشكل بنية غير منتظمة </a:t>
            </a:r>
            <a:r>
              <a:rPr lang="ar-SY" dirty="0" err="1"/>
              <a:t>للجسسيمات</a:t>
            </a:r>
            <a:r>
              <a:rPr lang="ar-SY" dirty="0"/>
              <a:t> و مسامية عالية </a:t>
            </a:r>
            <a:r>
              <a:rPr lang="ar-SY" dirty="0" err="1"/>
              <a:t>و</a:t>
            </a:r>
            <a:r>
              <a:rPr lang="ar-SY" dirty="0"/>
              <a:t> خسارة الحمولة </a:t>
            </a:r>
            <a:r>
              <a:rPr lang="ar-SY" dirty="0" err="1"/>
              <a:t>و</a:t>
            </a:r>
            <a:r>
              <a:rPr lang="ar-SY" dirty="0"/>
              <a:t> الحصول على جسيمات ذات أبعاد متشتتة. و في هذه الحالات يمكن أن تتم إزالة المحل غبر الطيار بالاستخلاص إلى الطور المستمر </a:t>
            </a:r>
            <a:r>
              <a:rPr lang="ar-SY" dirty="0" err="1"/>
              <a:t>و</a:t>
            </a:r>
            <a:r>
              <a:rPr lang="ar-SY" dirty="0"/>
              <a:t> يتم هذا الأمر باستخدام محل ذو انحلالية هامة في الطور المستمر </a:t>
            </a:r>
            <a:r>
              <a:rPr lang="ar-SY" dirty="0" err="1"/>
              <a:t>او</a:t>
            </a:r>
            <a:r>
              <a:rPr lang="ar-SY" dirty="0"/>
              <a:t> بزيادة فارق التركيز بين الطور المبعثر </a:t>
            </a:r>
            <a:r>
              <a:rPr lang="ar-SY" dirty="0" err="1"/>
              <a:t>و</a:t>
            </a:r>
            <a:r>
              <a:rPr lang="ar-SY" dirty="0"/>
              <a:t> الطور المستمر </a:t>
            </a:r>
            <a:r>
              <a:rPr lang="ar-SY" dirty="0" err="1"/>
              <a:t>او</a:t>
            </a:r>
            <a:r>
              <a:rPr lang="ar-SY" dirty="0"/>
              <a:t> باستخدام محل ثالث في الطور المستمر يسهل استخلاص المحل.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الارتباط </a:t>
            </a:r>
            <a:r>
              <a:rPr lang="ar-SY" dirty="0" err="1"/>
              <a:t>التصالبي</a:t>
            </a:r>
            <a:r>
              <a:rPr lang="ar-SY" dirty="0"/>
              <a:t>:</a:t>
            </a:r>
            <a:endParaRPr lang="en-US" dirty="0"/>
          </a:p>
          <a:p>
            <a:pPr algn="r">
              <a:buNone/>
            </a:pPr>
            <a:r>
              <a:rPr lang="ar-SY" dirty="0"/>
              <a:t>يمكن أن تتصلب العديد من </a:t>
            </a:r>
            <a:r>
              <a:rPr lang="ar-SY" dirty="0" err="1"/>
              <a:t>البوليميرات</a:t>
            </a:r>
            <a:r>
              <a:rPr lang="ar-SY" dirty="0"/>
              <a:t> المحبة للماء ذات </a:t>
            </a:r>
            <a:r>
              <a:rPr lang="ar-SY" dirty="0" err="1"/>
              <a:t>المنشا</a:t>
            </a:r>
            <a:r>
              <a:rPr lang="ar-SY" dirty="0"/>
              <a:t> الطبيعي مثل </a:t>
            </a:r>
            <a:r>
              <a:rPr lang="ar-SY" dirty="0" err="1"/>
              <a:t>الجيلاتين</a:t>
            </a:r>
            <a:r>
              <a:rPr lang="ar-SY" dirty="0"/>
              <a:t> و الألبومين </a:t>
            </a:r>
            <a:r>
              <a:rPr lang="ar-SY" dirty="0" err="1"/>
              <a:t>و</a:t>
            </a:r>
            <a:r>
              <a:rPr lang="ar-SY" dirty="0"/>
              <a:t> النشاء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الدكستران</a:t>
            </a:r>
            <a:r>
              <a:rPr lang="ar-SY" dirty="0"/>
              <a:t> و </a:t>
            </a:r>
            <a:r>
              <a:rPr lang="ar-SY" dirty="0" err="1"/>
              <a:t>الشيتوزان</a:t>
            </a:r>
            <a:r>
              <a:rPr lang="ar-SY" dirty="0"/>
              <a:t> بالارتباط </a:t>
            </a:r>
            <a:r>
              <a:rPr lang="ar-SY" dirty="0" err="1"/>
              <a:t>التصالبي</a:t>
            </a:r>
            <a:r>
              <a:rPr lang="ar-SY" dirty="0"/>
              <a:t> </a:t>
            </a:r>
            <a:r>
              <a:rPr lang="ar-SY" dirty="0" err="1"/>
              <a:t>بالغلوتار</a:t>
            </a:r>
            <a:r>
              <a:rPr lang="ar-SY" dirty="0"/>
              <a:t> </a:t>
            </a:r>
            <a:r>
              <a:rPr lang="ar-SY" dirty="0" err="1"/>
              <a:t>الدهيد</a:t>
            </a:r>
            <a:r>
              <a:rPr lang="ar-SY" dirty="0"/>
              <a:t> على سبيل المثال.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00042"/>
            <a:ext cx="6357981" cy="562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en-US" dirty="0"/>
              <a:t>Hot-melt microencapsulation </a:t>
            </a:r>
            <a:r>
              <a:rPr lang="ar-SY" dirty="0" err="1"/>
              <a:t>التمحفظ</a:t>
            </a:r>
            <a:r>
              <a:rPr lang="ar-SY" dirty="0"/>
              <a:t> الدقيق </a:t>
            </a:r>
            <a:r>
              <a:rPr lang="ar-SY" dirty="0" err="1"/>
              <a:t>بالصهارة</a:t>
            </a:r>
            <a:r>
              <a:rPr lang="ar-SY" dirty="0"/>
              <a:t> الساخنة:</a:t>
            </a:r>
            <a:endParaRPr lang="en-US" dirty="0"/>
          </a:p>
          <a:p>
            <a:pPr algn="r">
              <a:buNone/>
            </a:pPr>
            <a:r>
              <a:rPr lang="ar-SY" dirty="0"/>
              <a:t>يتم </a:t>
            </a:r>
            <a:r>
              <a:rPr lang="ar-SY" dirty="0" err="1"/>
              <a:t>اولا</a:t>
            </a:r>
            <a:r>
              <a:rPr lang="ar-SY" dirty="0"/>
              <a:t> صهر </a:t>
            </a:r>
            <a:r>
              <a:rPr lang="ar-SY" dirty="0" err="1"/>
              <a:t>البوليمير</a:t>
            </a:r>
            <a:r>
              <a:rPr lang="ar-SY" dirty="0"/>
              <a:t> و من ثم يمزج مع جسيمات الدواء الصلبة أو السائلة </a:t>
            </a:r>
            <a:r>
              <a:rPr lang="ar-SY" dirty="0" err="1"/>
              <a:t>و</a:t>
            </a:r>
            <a:r>
              <a:rPr lang="ar-SY" dirty="0"/>
              <a:t> من ثم يتم تعليق المزيج في محل غير مزوج </a:t>
            </a:r>
            <a:r>
              <a:rPr lang="ar-SY" dirty="0" err="1"/>
              <a:t>و</a:t>
            </a:r>
            <a:r>
              <a:rPr lang="ar-SY" dirty="0"/>
              <a:t> يسخن إلى حوالي 5 درجات فوق نقطة انصهار </a:t>
            </a:r>
            <a:r>
              <a:rPr lang="ar-SY" dirty="0" err="1"/>
              <a:t>البوليمير</a:t>
            </a:r>
            <a:r>
              <a:rPr lang="ar-SY" dirty="0"/>
              <a:t> تحت تحريك مستمر </a:t>
            </a:r>
            <a:r>
              <a:rPr lang="ar-SY" dirty="0" err="1"/>
              <a:t>و</a:t>
            </a:r>
            <a:r>
              <a:rPr lang="ar-SY" dirty="0"/>
              <a:t> من ثم يتم تبريد المستحلب تحت نقطة الانصهار مما يؤدي إلى تصلب </a:t>
            </a:r>
            <a:r>
              <a:rPr lang="ar-SY" dirty="0" err="1"/>
              <a:t>القطيرات</a:t>
            </a:r>
            <a:r>
              <a:rPr lang="ar-SY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Microcapsules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ar-SY" dirty="0"/>
              <a:t>المحافظ الدقيقة عبارة عن جسيمات صغيرة تحوي مادة فعالة أو نواة محاطة بتلبيس أو قشرة. المحافظ الأصغر من </a:t>
            </a:r>
            <a:r>
              <a:rPr lang="ar-SY" dirty="0" err="1"/>
              <a:t>ا</a:t>
            </a:r>
            <a:r>
              <a:rPr lang="ar-SY" dirty="0"/>
              <a:t> </a:t>
            </a:r>
            <a:r>
              <a:rPr lang="ar-SY" dirty="0" err="1"/>
              <a:t>ميكرومتر</a:t>
            </a:r>
            <a:r>
              <a:rPr lang="ar-SY" dirty="0"/>
              <a:t> هي محافظ </a:t>
            </a:r>
            <a:r>
              <a:rPr lang="ar-SY" dirty="0" err="1"/>
              <a:t>نانومترية</a:t>
            </a:r>
            <a:r>
              <a:rPr lang="ar-SY" dirty="0"/>
              <a:t> و </a:t>
            </a:r>
            <a:r>
              <a:rPr lang="ar-SY" dirty="0" smtClean="0"/>
              <a:t>المحافظ </a:t>
            </a:r>
            <a:r>
              <a:rPr lang="ar-SY" dirty="0"/>
              <a:t>الأكبر من 1000 </a:t>
            </a:r>
            <a:r>
              <a:rPr lang="ar-SY" dirty="0" err="1"/>
              <a:t>ميكرومتر</a:t>
            </a:r>
            <a:r>
              <a:rPr lang="ar-SY" dirty="0"/>
              <a:t> هي محافظ </a:t>
            </a:r>
            <a:r>
              <a:rPr lang="ar-SY" dirty="0" err="1"/>
              <a:t>ماكروية</a:t>
            </a:r>
            <a:r>
              <a:rPr lang="ar-SY" dirty="0"/>
              <a:t> أما المحافظ الدقيقة </a:t>
            </a:r>
            <a:r>
              <a:rPr lang="ar-SY" dirty="0" err="1"/>
              <a:t>الميكرونية</a:t>
            </a:r>
            <a:r>
              <a:rPr lang="ar-SY" dirty="0"/>
              <a:t> فتملك أبعادا ما بين 3- 800 </a:t>
            </a:r>
            <a:r>
              <a:rPr lang="ar-SY" dirty="0" err="1"/>
              <a:t>ميكرومتر</a:t>
            </a:r>
            <a:r>
              <a:rPr lang="ar-SY" dirty="0"/>
              <a:t>.</a:t>
            </a:r>
            <a:endParaRPr lang="en-US" dirty="0"/>
          </a:p>
        </p:txBody>
      </p:sp>
      <p:pic>
        <p:nvPicPr>
          <p:cNvPr id="4" name="صورة 3" descr="http://www.terrajoule.co.nz/_/rsrc/1260098919208/our-technology/microencapsulation/capsule.jpg?height=174&amp;width=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3071834" cy="222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en-US" dirty="0"/>
              <a:t>Interfacial polymerization </a:t>
            </a:r>
            <a:r>
              <a:rPr lang="ar-SY" dirty="0" err="1"/>
              <a:t>البلمرة</a:t>
            </a:r>
            <a:r>
              <a:rPr lang="ar-SY" dirty="0"/>
              <a:t> على السطح الفاصل:</a:t>
            </a:r>
            <a:endParaRPr lang="en-US" dirty="0"/>
          </a:p>
          <a:p>
            <a:pPr algn="r">
              <a:buNone/>
            </a:pPr>
            <a:r>
              <a:rPr lang="ar-SY" dirty="0"/>
              <a:t>يمكن أن </a:t>
            </a:r>
            <a:r>
              <a:rPr lang="ar-SY" dirty="0" err="1"/>
              <a:t>تتبلمر</a:t>
            </a:r>
            <a:r>
              <a:rPr lang="ar-SY" dirty="0"/>
              <a:t> </a:t>
            </a:r>
            <a:r>
              <a:rPr lang="ar-SY" dirty="0" err="1"/>
              <a:t>المونوميرات</a:t>
            </a:r>
            <a:r>
              <a:rPr lang="ar-SY" dirty="0"/>
              <a:t> على السطح الفاصل لمادتين غير ممتزجتين لتشكل غشاء. يتم مزج طور </a:t>
            </a:r>
            <a:r>
              <a:rPr lang="ar-SY" dirty="0" err="1"/>
              <a:t>لامائي</a:t>
            </a:r>
            <a:r>
              <a:rPr lang="ar-SY" dirty="0"/>
              <a:t> يحوي على عامل فعال على السطح مع طور مائي يحوي على الدواء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دي</a:t>
            </a:r>
            <a:r>
              <a:rPr lang="ar-SY" dirty="0"/>
              <a:t> أمين لإعطاء مستحلب ماء/زيت </a:t>
            </a:r>
            <a:r>
              <a:rPr lang="ar-SY" dirty="0" err="1"/>
              <a:t>و</a:t>
            </a:r>
            <a:r>
              <a:rPr lang="ar-SY" dirty="0"/>
              <a:t> من ثم تتم إضافة المزيد من طور </a:t>
            </a:r>
            <a:r>
              <a:rPr lang="ar-SY" dirty="0" err="1"/>
              <a:t>لامائي</a:t>
            </a:r>
            <a:r>
              <a:rPr lang="ar-SY" dirty="0"/>
              <a:t> يحوي على </a:t>
            </a:r>
            <a:r>
              <a:rPr lang="ar-SY" dirty="0" err="1"/>
              <a:t>كلوريد</a:t>
            </a:r>
            <a:r>
              <a:rPr lang="ar-SY" dirty="0"/>
              <a:t> الحمض للسماح بحدوث </a:t>
            </a:r>
            <a:r>
              <a:rPr lang="ar-SY" dirty="0" err="1"/>
              <a:t>البلمرة</a:t>
            </a:r>
            <a:r>
              <a:rPr lang="ar-SY" dirty="0"/>
              <a:t> على السطح الفاصل </a:t>
            </a:r>
            <a:r>
              <a:rPr lang="ar-SY" dirty="0" err="1"/>
              <a:t>و</a:t>
            </a:r>
            <a:r>
              <a:rPr lang="ar-SY" dirty="0"/>
              <a:t> يتم </a:t>
            </a:r>
            <a:r>
              <a:rPr lang="ar-SY" dirty="0" err="1"/>
              <a:t>انهاء</a:t>
            </a:r>
            <a:r>
              <a:rPr lang="ar-SY" dirty="0"/>
              <a:t> </a:t>
            </a:r>
            <a:r>
              <a:rPr lang="ar-SY" dirty="0" err="1"/>
              <a:t>البلمرة</a:t>
            </a:r>
            <a:r>
              <a:rPr lang="ar-SY" dirty="0"/>
              <a:t> بإضافة فائض من الطور </a:t>
            </a:r>
            <a:r>
              <a:rPr lang="ar-SY" dirty="0" err="1"/>
              <a:t>اللامائي</a:t>
            </a:r>
            <a:r>
              <a:rPr lang="ar-SY" dirty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fr-FR" b="1" dirty="0" smtClean="0"/>
              <a:t>MICROENCAPSULATION PAR POLYCONDENSATION INTERFACIALE</a:t>
            </a:r>
            <a:endParaRPr lang="en-US" dirty="0" smtClean="0"/>
          </a:p>
          <a:p>
            <a:pPr>
              <a:buNone/>
            </a:pPr>
            <a:r>
              <a:rPr lang="fr-FR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fr-FR" b="1" dirty="0" smtClean="0"/>
              <a:t>*Principe 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Encapsulation d’une solution aqueuse, par polymérisation à l’interface entre 2 liquides non miscibles ; chacun des 2 monomères étant dans une phase différente. 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US" dirty="0" smtClean="0"/>
          </a:p>
          <a:p>
            <a:pPr lvl="0">
              <a:buNone/>
            </a:pPr>
            <a:r>
              <a:rPr lang="fr-FR" b="1" dirty="0" smtClean="0"/>
              <a:t>Formation d’une émulsion E/H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	phase aqueuse : composé à encapsuler (bleu de méthylène) + diamine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	phase huile de vaseline (MARCOL 82) + tensioactif </a:t>
            </a:r>
            <a:r>
              <a:rPr lang="fr-FR" dirty="0" err="1" smtClean="0"/>
              <a:t>Arlacel</a:t>
            </a:r>
            <a:r>
              <a:rPr lang="fr-FR" dirty="0" smtClean="0"/>
              <a:t> 780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US" dirty="0" smtClean="0"/>
          </a:p>
          <a:p>
            <a:pPr lvl="0">
              <a:buNone/>
            </a:pPr>
            <a:r>
              <a:rPr lang="fr-FR" b="1" dirty="0" smtClean="0"/>
              <a:t>Addition d’un </a:t>
            </a:r>
            <a:r>
              <a:rPr lang="fr-FR" b="1" dirty="0" err="1" smtClean="0"/>
              <a:t>dichlorure</a:t>
            </a:r>
            <a:r>
              <a:rPr lang="fr-FR" b="1" dirty="0" smtClean="0"/>
              <a:t> d’acide (chlorure de </a:t>
            </a:r>
            <a:r>
              <a:rPr lang="fr-FR" b="1" dirty="0" err="1" smtClean="0"/>
              <a:t>sébacoyle</a:t>
            </a:r>
            <a:r>
              <a:rPr lang="fr-FR" b="1" dirty="0" smtClean="0"/>
              <a:t>)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US" dirty="0" smtClean="0"/>
          </a:p>
          <a:p>
            <a:pPr lvl="0">
              <a:buNone/>
            </a:pPr>
            <a:r>
              <a:rPr lang="fr-FR" b="1" dirty="0" smtClean="0"/>
              <a:t>Polymérisation à température ambiante (réaction à équilibrer)</a:t>
            </a:r>
            <a:endParaRPr lang="en-US" dirty="0" smtClean="0"/>
          </a:p>
          <a:p>
            <a:pPr>
              <a:buNone/>
            </a:pPr>
            <a:r>
              <a:rPr lang="fr-FR" dirty="0" smtClean="0"/>
              <a:t> </a:t>
            </a:r>
            <a:endParaRPr lang="en-US" dirty="0" smtClean="0"/>
          </a:p>
          <a:p>
            <a:r>
              <a:rPr lang="en-GB" dirty="0" smtClean="0"/>
              <a:t>n H</a:t>
            </a:r>
            <a:r>
              <a:rPr lang="en-GB" baseline="-25000" dirty="0" smtClean="0"/>
              <a:t>2</a:t>
            </a:r>
            <a:r>
              <a:rPr lang="en-US" dirty="0" smtClean="0"/>
              <a:t> </a:t>
            </a:r>
            <a:r>
              <a:rPr lang="en-GB" dirty="0" smtClean="0"/>
              <a:t>N-(CH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  <a:r>
              <a:rPr lang="en-GB" baseline="-25000" dirty="0" smtClean="0"/>
              <a:t>x</a:t>
            </a:r>
            <a:r>
              <a:rPr lang="en-GB" dirty="0" smtClean="0"/>
              <a:t>-NH</a:t>
            </a:r>
            <a:r>
              <a:rPr lang="en-GB" baseline="-25000" dirty="0" smtClean="0"/>
              <a:t>2		</a:t>
            </a:r>
            <a:r>
              <a:rPr lang="en-GB" dirty="0" smtClean="0"/>
              <a:t>+		n </a:t>
            </a:r>
            <a:r>
              <a:rPr lang="en-GB" dirty="0" err="1" smtClean="0"/>
              <a:t>Cl</a:t>
            </a:r>
            <a:r>
              <a:rPr lang="en-GB" dirty="0" smtClean="0"/>
              <a:t>-CO-(CH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  <a:r>
              <a:rPr lang="en-GB" baseline="-25000" dirty="0" smtClean="0"/>
              <a:t>y</a:t>
            </a:r>
            <a:r>
              <a:rPr lang="en-GB" dirty="0" smtClean="0"/>
              <a:t>-CO-</a:t>
            </a:r>
            <a:r>
              <a:rPr lang="en-GB" dirty="0" err="1" smtClean="0"/>
              <a:t>Cl</a:t>
            </a:r>
            <a:r>
              <a:rPr lang="en-GB" dirty="0" smtClean="0"/>
              <a:t>                   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fr-FR" dirty="0" smtClean="0"/>
              <a:t> -(HN-(CH2)</a:t>
            </a:r>
            <a:r>
              <a:rPr lang="fr-FR" sz="2500" dirty="0" smtClean="0"/>
              <a:t>x</a:t>
            </a:r>
            <a:r>
              <a:rPr lang="fr-FR" dirty="0" smtClean="0"/>
              <a:t>-NH-CO-(C H2)</a:t>
            </a:r>
            <a:r>
              <a:rPr lang="fr-FR" sz="2500" dirty="0" smtClean="0"/>
              <a:t>y</a:t>
            </a:r>
            <a:r>
              <a:rPr lang="fr-FR" dirty="0" smtClean="0"/>
              <a:t>-CO)</a:t>
            </a:r>
            <a:r>
              <a:rPr lang="fr-FR" sz="2900" dirty="0" smtClean="0"/>
              <a:t>n</a:t>
            </a:r>
            <a:r>
              <a:rPr lang="fr-FR" dirty="0" smtClean="0"/>
              <a:t>    +         x </a:t>
            </a:r>
            <a:r>
              <a:rPr lang="fr-FR" dirty="0" err="1" smtClean="0"/>
              <a:t>HCl</a:t>
            </a:r>
            <a:r>
              <a:rPr lang="fr-FR" dirty="0" smtClean="0"/>
              <a:t>		</a:t>
            </a:r>
            <a:endParaRPr lang="en-US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714348" y="535782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ttp://www.beilstein-institut.de/bozen2004/proceedings/Ley/Ley-5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857232"/>
            <a:ext cx="6072230" cy="450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التجفيف </a:t>
            </a:r>
            <a:r>
              <a:rPr lang="ar-SY" dirty="0" err="1"/>
              <a:t>بالارذاذ</a:t>
            </a:r>
            <a:r>
              <a:rPr lang="ar-SY" dirty="0"/>
              <a:t>: </a:t>
            </a:r>
            <a:endParaRPr lang="en-US" dirty="0"/>
          </a:p>
          <a:p>
            <a:pPr algn="r">
              <a:buNone/>
            </a:pPr>
            <a:r>
              <a:rPr lang="ar-SY" dirty="0"/>
              <a:t>يتم حل أو بعثرة الدواء في محل مناسب يحوي على </a:t>
            </a:r>
            <a:r>
              <a:rPr lang="ar-SY" dirty="0" err="1"/>
              <a:t>البوليمير</a:t>
            </a:r>
            <a:r>
              <a:rPr lang="ar-SY" dirty="0"/>
              <a:t> و من ثم يتم </a:t>
            </a:r>
            <a:r>
              <a:rPr lang="ar-SY" dirty="0" err="1"/>
              <a:t>ارذاذ</a:t>
            </a:r>
            <a:r>
              <a:rPr lang="ar-SY" dirty="0"/>
              <a:t> المحلول أو المعلق ضمن حجرة تجفيف </a:t>
            </a:r>
            <a:r>
              <a:rPr lang="ar-SY" dirty="0" err="1"/>
              <a:t>و</a:t>
            </a:r>
            <a:r>
              <a:rPr lang="ar-SY" dirty="0"/>
              <a:t> تتشكل الجسيمات </a:t>
            </a:r>
            <a:r>
              <a:rPr lang="ar-SY" dirty="0" err="1"/>
              <a:t>الميكروية</a:t>
            </a:r>
            <a:r>
              <a:rPr lang="ar-SY" dirty="0"/>
              <a:t> حالما تجف </a:t>
            </a:r>
            <a:r>
              <a:rPr lang="ar-SY" dirty="0" err="1"/>
              <a:t>القطيرات</a:t>
            </a:r>
            <a:r>
              <a:rPr lang="ar-SY" dirty="0"/>
              <a:t> </a:t>
            </a:r>
            <a:r>
              <a:rPr lang="ar-SY" dirty="0" err="1"/>
              <a:t>المرذوذة</a:t>
            </a:r>
            <a:r>
              <a:rPr lang="ar-SY" dirty="0"/>
              <a:t> بواسطة الهواء الساخن.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err="1" smtClean="0"/>
              <a:t>التمحفظ</a:t>
            </a:r>
            <a:r>
              <a:rPr lang="ar-SY" dirty="0" smtClean="0"/>
              <a:t> الدقيق بالتجفيف </a:t>
            </a:r>
            <a:r>
              <a:rPr lang="ar-SY" dirty="0" err="1" smtClean="0"/>
              <a:t>بالإرذاذ</a:t>
            </a:r>
            <a:endParaRPr lang="en-US" dirty="0"/>
          </a:p>
        </p:txBody>
      </p:sp>
      <p:pic>
        <p:nvPicPr>
          <p:cNvPr id="4" name="عنصر نائب للمحتوى 3" descr="http://www.ispub.com/ispub/ijnt/volume_3_number_1_61/microencapsulation-techniques-factors-influencing-encapsulation-efficiency-a-review/factors-fig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4500594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 err="1"/>
              <a:t>الارذاذ</a:t>
            </a:r>
            <a:r>
              <a:rPr lang="ar-SY" dirty="0"/>
              <a:t> – نزع المحل:</a:t>
            </a:r>
            <a:endParaRPr lang="en-US" dirty="0"/>
          </a:p>
          <a:p>
            <a:pPr algn="r">
              <a:buNone/>
            </a:pPr>
            <a:r>
              <a:rPr lang="ar-SY" dirty="0"/>
              <a:t>تتضمن هذه الطرق </a:t>
            </a:r>
            <a:r>
              <a:rPr lang="ar-SY" dirty="0" err="1"/>
              <a:t>ارذاذ</a:t>
            </a:r>
            <a:r>
              <a:rPr lang="ar-SY" dirty="0"/>
              <a:t> محلول </a:t>
            </a:r>
            <a:r>
              <a:rPr lang="ar-SY" dirty="0" err="1"/>
              <a:t>البوليمير</a:t>
            </a:r>
            <a:r>
              <a:rPr lang="ar-SY" dirty="0"/>
              <a:t> ضمن سائل نازع للمحل على سبيل المثال يمكن تحضير الجسيمات </a:t>
            </a:r>
            <a:r>
              <a:rPr lang="ar-SY" dirty="0" err="1"/>
              <a:t>الميكروية</a:t>
            </a:r>
            <a:r>
              <a:rPr lang="ar-SY" dirty="0"/>
              <a:t> </a:t>
            </a:r>
            <a:r>
              <a:rPr lang="ar-SY" dirty="0" err="1"/>
              <a:t>بإرذاذ</a:t>
            </a:r>
            <a:r>
              <a:rPr lang="ar-SY" dirty="0"/>
              <a:t> محلول الكحول البولي </a:t>
            </a:r>
            <a:r>
              <a:rPr lang="ar-SY" dirty="0" err="1"/>
              <a:t>فينيلي</a:t>
            </a:r>
            <a:r>
              <a:rPr lang="ar-SY" dirty="0"/>
              <a:t> ضمن حمام أسيتون </a:t>
            </a:r>
            <a:r>
              <a:rPr lang="ar-SY" dirty="0" err="1"/>
              <a:t>و</a:t>
            </a:r>
            <a:r>
              <a:rPr lang="ar-SY" dirty="0"/>
              <a:t> هنا يتم استخلاص محل </a:t>
            </a:r>
            <a:r>
              <a:rPr lang="ar-SY" dirty="0" err="1"/>
              <a:t>البوليمير</a:t>
            </a:r>
            <a:r>
              <a:rPr lang="ar-SY" dirty="0"/>
              <a:t>  و هو الماء إلى الأسيتون </a:t>
            </a:r>
            <a:r>
              <a:rPr lang="ar-SY" dirty="0" err="1"/>
              <a:t>و</a:t>
            </a:r>
            <a:r>
              <a:rPr lang="ar-SY" dirty="0"/>
              <a:t> يترسب الكحول البولي </a:t>
            </a:r>
            <a:r>
              <a:rPr lang="ar-SY" dirty="0" err="1"/>
              <a:t>فينيلي</a:t>
            </a:r>
            <a:r>
              <a:rPr lang="ar-SY" dirty="0"/>
              <a:t> ليعطي جسيمات </a:t>
            </a:r>
            <a:r>
              <a:rPr lang="ar-SY" dirty="0" err="1"/>
              <a:t>ميكروية</a:t>
            </a:r>
            <a:r>
              <a:rPr lang="ar-SY" dirty="0"/>
              <a:t> صلبة.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ar-SY" dirty="0" err="1"/>
              <a:t>الارذاذ</a:t>
            </a:r>
            <a:r>
              <a:rPr lang="ar-SY" dirty="0"/>
              <a:t>- تلبيس:</a:t>
            </a:r>
            <a:endParaRPr lang="en-US" dirty="0"/>
          </a:p>
          <a:p>
            <a:pPr algn="r">
              <a:buNone/>
            </a:pPr>
            <a:r>
              <a:rPr lang="ar-SY" dirty="0"/>
              <a:t>يتم في هذه الطريقة </a:t>
            </a:r>
            <a:r>
              <a:rPr lang="ar-SY" dirty="0" err="1"/>
              <a:t>ارذاذ</a:t>
            </a:r>
            <a:r>
              <a:rPr lang="ar-SY" dirty="0"/>
              <a:t> محلول التلبيس على جسيمات الدواء الصلبة التي تدور ضمن حجرة تلبيس </a:t>
            </a:r>
            <a:r>
              <a:rPr lang="ar-SY" dirty="0" err="1"/>
              <a:t>و</a:t>
            </a:r>
            <a:r>
              <a:rPr lang="ar-SY" dirty="0"/>
              <a:t> تستخدم هذه الطريقة لتلبيس المحافظ </a:t>
            </a:r>
            <a:r>
              <a:rPr lang="ar-SY" dirty="0" err="1"/>
              <a:t>و</a:t>
            </a:r>
            <a:r>
              <a:rPr lang="ar-SY" dirty="0"/>
              <a:t> المضغوطات.</a:t>
            </a:r>
            <a:endParaRPr lang="en-US" dirty="0"/>
          </a:p>
        </p:txBody>
      </p:sp>
      <p:pic>
        <p:nvPicPr>
          <p:cNvPr id="16386" name="Picture 2" descr="http://www.ptk-europe.com/images/product-co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3495137" cy="3148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 algn="r">
              <a:buNone/>
            </a:pPr>
            <a:r>
              <a:rPr lang="ar-SY" dirty="0"/>
              <a:t>التلبيس بالسرير الهوائي: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4000496" y="1571612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dirty="0" smtClean="0"/>
              <a:t>طريقة ممتازة للحصول على تماس جيد بين الهواء الساخن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الجسيمات الرطبة.</a:t>
            </a:r>
          </a:p>
          <a:p>
            <a:pPr algn="r">
              <a:spcBef>
                <a:spcPct val="50000"/>
              </a:spcBef>
            </a:pPr>
            <a:r>
              <a:rPr lang="ar-SA" sz="2000" dirty="0" smtClean="0"/>
              <a:t>يعمل السرير الهوائي عن طريق مرور تيار من الهواء الساخن من خلال فتحات دقيقة في أسفل سرير المسحوق، </a:t>
            </a:r>
            <a:r>
              <a:rPr lang="ar-SA" sz="2000" dirty="0" err="1" smtClean="0"/>
              <a:t>و</a:t>
            </a:r>
            <a:r>
              <a:rPr lang="ar-SA" sz="2000" dirty="0" smtClean="0"/>
              <a:t> هو يتألف من وعاء مخروطي من </a:t>
            </a:r>
            <a:r>
              <a:rPr lang="ar-SA" sz="2000" dirty="0" err="1" smtClean="0"/>
              <a:t>الستانلس</a:t>
            </a:r>
            <a:r>
              <a:rPr lang="ar-SA" sz="2000" dirty="0" smtClean="0"/>
              <a:t> </a:t>
            </a:r>
            <a:r>
              <a:rPr lang="ar-SA" sz="2000" dirty="0" err="1" smtClean="0"/>
              <a:t>ستيل</a:t>
            </a:r>
            <a:r>
              <a:rPr lang="ar-SA" sz="2000" dirty="0" smtClean="0"/>
              <a:t> يملك قعرا مثقبا توضع عليه المادة المرغوب في تجفيفها. يتم </a:t>
            </a:r>
            <a:r>
              <a:rPr lang="ar-SA" sz="2000" dirty="0" err="1" smtClean="0"/>
              <a:t>فلترة</a:t>
            </a:r>
            <a:r>
              <a:rPr lang="ar-SA" sz="2000" dirty="0" smtClean="0"/>
              <a:t> و تسخين الهواء قبل </a:t>
            </a:r>
            <a:r>
              <a:rPr lang="ar-SA" sz="2000" dirty="0" err="1" smtClean="0"/>
              <a:t>امراره</a:t>
            </a:r>
            <a:r>
              <a:rPr lang="ar-SA" sz="2000" dirty="0" smtClean="0"/>
              <a:t> على المساحيق </a:t>
            </a:r>
            <a:r>
              <a:rPr lang="ar-SA" sz="2000" dirty="0" err="1" smtClean="0"/>
              <a:t>و</a:t>
            </a:r>
            <a:r>
              <a:rPr lang="ar-SA" sz="2000" dirty="0" smtClean="0"/>
              <a:t> هناك فلتر في أعلى الجهاز ليحتفظ بالجسيمات المحمولة بواسطة الهواء. يتم ضبط درجة حرارة التجفيف بتنظيم كل من درجة حرارة الهواء الداخل </a:t>
            </a:r>
            <a:r>
              <a:rPr lang="ar-SA" sz="2000" dirty="0" err="1" smtClean="0"/>
              <a:t>و</a:t>
            </a:r>
            <a:r>
              <a:rPr lang="ar-SA" sz="2000" dirty="0" smtClean="0"/>
              <a:t> سرعة تدفق الهواء. عندما تزداد سرعة الهواء تحمل الجسيمات الصلبة </a:t>
            </a:r>
            <a:r>
              <a:rPr lang="ar-SA" sz="2000" dirty="0" err="1" smtClean="0"/>
              <a:t>و</a:t>
            </a:r>
            <a:r>
              <a:rPr lang="ar-SA" sz="2000" dirty="0" smtClean="0"/>
              <a:t> تعلق ضمن الجهاز عندما يصبح ضغط الهواء أكبر من وزن الجسيمات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2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1819" y="1643050"/>
            <a:ext cx="5547349" cy="4024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 </a:t>
            </a:r>
            <a:r>
              <a:rPr lang="ar-SY" dirty="0" err="1" smtClean="0"/>
              <a:t>التمحفظ</a:t>
            </a:r>
            <a:r>
              <a:rPr lang="ar-SY" dirty="0" smtClean="0"/>
              <a:t> الدقيق بالسرير الهوائي</a:t>
            </a:r>
            <a:endParaRPr lang="en-US" dirty="0"/>
          </a:p>
        </p:txBody>
      </p:sp>
      <p:pic>
        <p:nvPicPr>
          <p:cNvPr id="6" name="عنصر نائب للمحتوى 5" descr="http://www.gate2tech.com/IMG/jpg/fluid_bed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072362" cy="469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ar-SY" dirty="0"/>
              <a:t>تم استخدام تقنية </a:t>
            </a:r>
            <a:r>
              <a:rPr lang="ar-SY" dirty="0" err="1"/>
              <a:t>التمحفظ</a:t>
            </a:r>
            <a:r>
              <a:rPr lang="ar-SY" dirty="0"/>
              <a:t> الدقيق </a:t>
            </a:r>
            <a:r>
              <a:rPr lang="ar-SY" dirty="0" err="1"/>
              <a:t>لتمحفظ</a:t>
            </a:r>
            <a:r>
              <a:rPr lang="ar-SY" dirty="0"/>
              <a:t> الفيتامينات </a:t>
            </a:r>
            <a:r>
              <a:rPr lang="ar-SY" dirty="0" err="1"/>
              <a:t>و</a:t>
            </a:r>
            <a:r>
              <a:rPr lang="ar-SY" dirty="0"/>
              <a:t> المطعمات منذ عام 1930. و أول شكل تجاري كان ورق الطباعة عديم الكربون. تتوفر حاليا العديد من تقنيات </a:t>
            </a:r>
            <a:r>
              <a:rPr lang="ar-SY" dirty="0" err="1"/>
              <a:t>التمحفظ</a:t>
            </a:r>
            <a:r>
              <a:rPr lang="ar-SY" dirty="0"/>
              <a:t> الدقيق </a:t>
            </a:r>
            <a:r>
              <a:rPr lang="ar-SY" dirty="0" err="1"/>
              <a:t>و</a:t>
            </a:r>
            <a:r>
              <a:rPr lang="ar-SY" dirty="0"/>
              <a:t> تستخدم بشكل واسع في الصناعات الصيدلية </a:t>
            </a:r>
            <a:r>
              <a:rPr lang="ar-SY" dirty="0" err="1"/>
              <a:t>و</a:t>
            </a:r>
            <a:r>
              <a:rPr lang="ar-SY" dirty="0"/>
              <a:t> الطبية </a:t>
            </a:r>
            <a:r>
              <a:rPr lang="ar-SY" dirty="0" err="1"/>
              <a:t>و</a:t>
            </a:r>
            <a:r>
              <a:rPr lang="ar-SY" dirty="0"/>
              <a:t> الزراعية </a:t>
            </a:r>
            <a:r>
              <a:rPr lang="ar-SY" dirty="0" err="1"/>
              <a:t>و</a:t>
            </a:r>
            <a:r>
              <a:rPr lang="ar-SY" dirty="0"/>
              <a:t> الغذائية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التجميلية</a:t>
            </a:r>
            <a:r>
              <a:rPr lang="ar-SY" dirty="0"/>
              <a:t> حيث يتم </a:t>
            </a:r>
            <a:r>
              <a:rPr lang="ar-SY" dirty="0" err="1"/>
              <a:t>تمحفظ</a:t>
            </a:r>
            <a:r>
              <a:rPr lang="ar-SY" dirty="0"/>
              <a:t> طيف واسع من المواد مثل المواد اللاصقة </a:t>
            </a:r>
            <a:r>
              <a:rPr lang="ar-SY" dirty="0" err="1"/>
              <a:t>و</a:t>
            </a:r>
            <a:r>
              <a:rPr lang="ar-SY" dirty="0"/>
              <a:t> الخلايا الحية </a:t>
            </a:r>
            <a:r>
              <a:rPr lang="ar-SY" dirty="0" err="1"/>
              <a:t>و</a:t>
            </a:r>
            <a:r>
              <a:rPr lang="ar-SY" dirty="0"/>
              <a:t> الأنزيمات الفعالة </a:t>
            </a:r>
            <a:r>
              <a:rPr lang="ar-SY" dirty="0" err="1"/>
              <a:t>و</a:t>
            </a:r>
            <a:r>
              <a:rPr lang="ar-SY" dirty="0"/>
              <a:t> المعطرات </a:t>
            </a:r>
            <a:r>
              <a:rPr lang="ar-SY" dirty="0" err="1"/>
              <a:t>و</a:t>
            </a:r>
            <a:r>
              <a:rPr lang="ar-SY" dirty="0"/>
              <a:t> المطعمات </a:t>
            </a:r>
            <a:r>
              <a:rPr lang="ar-SY" dirty="0" err="1"/>
              <a:t>و</a:t>
            </a:r>
            <a:r>
              <a:rPr lang="ar-SY" dirty="0"/>
              <a:t> المواد الدوائية </a:t>
            </a:r>
            <a:r>
              <a:rPr lang="ar-SY" dirty="0" err="1"/>
              <a:t>و</a:t>
            </a:r>
            <a:r>
              <a:rPr lang="ar-SY" dirty="0"/>
              <a:t> الحبر.</a:t>
            </a:r>
            <a:endParaRPr lang="en-US" dirty="0"/>
          </a:p>
          <a:p>
            <a:pPr algn="r">
              <a:buNone/>
            </a:pPr>
            <a:r>
              <a:rPr lang="ar-SY" dirty="0"/>
              <a:t>إن معظم مواد قشرة المحافظ </a:t>
            </a:r>
            <a:r>
              <a:rPr lang="ar-SY" dirty="0" err="1"/>
              <a:t>الميكرونية</a:t>
            </a:r>
            <a:r>
              <a:rPr lang="ar-SY" dirty="0"/>
              <a:t> عبارة عن </a:t>
            </a:r>
            <a:r>
              <a:rPr lang="ar-SY" dirty="0" err="1"/>
              <a:t>بوليميرات</a:t>
            </a:r>
            <a:r>
              <a:rPr lang="ar-SY" dirty="0"/>
              <a:t> عضوية كما تم استخدام المواد الدسمة </a:t>
            </a:r>
            <a:r>
              <a:rPr lang="ar-SY" dirty="0" err="1"/>
              <a:t>و</a:t>
            </a:r>
            <a:r>
              <a:rPr lang="ar-SY" dirty="0"/>
              <a:t> الشموع أيضا.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التلبيس بقدر التلبيس: </a:t>
            </a:r>
            <a:r>
              <a:rPr lang="ar-SY" dirty="0" err="1"/>
              <a:t>و</a:t>
            </a:r>
            <a:r>
              <a:rPr lang="ar-SY" dirty="0"/>
              <a:t> يتم </a:t>
            </a:r>
            <a:r>
              <a:rPr lang="ar-SY" dirty="0" err="1"/>
              <a:t>تمحفظ</a:t>
            </a:r>
            <a:r>
              <a:rPr lang="ar-SY" dirty="0"/>
              <a:t> الجسيمات الكبيرة نسبيا بواسطة التلبيس بالقدر </a:t>
            </a:r>
            <a:r>
              <a:rPr lang="ar-SY" dirty="0" err="1"/>
              <a:t>و</a:t>
            </a:r>
            <a:r>
              <a:rPr lang="ar-SY" dirty="0"/>
              <a:t> يجب </a:t>
            </a:r>
            <a:r>
              <a:rPr lang="ar-SY" dirty="0" err="1"/>
              <a:t>ان</a:t>
            </a:r>
            <a:r>
              <a:rPr lang="ar-SY" dirty="0"/>
              <a:t> يكون حجم الجسيمات الصلبة اكبر من 600 </a:t>
            </a:r>
            <a:r>
              <a:rPr lang="ar-SY" dirty="0" err="1"/>
              <a:t>ميكرومتر</a:t>
            </a:r>
            <a:r>
              <a:rPr lang="ar-SY" dirty="0"/>
              <a:t> ليتم تلبيسها بشكل فعال بهذه الطريقة.</a:t>
            </a:r>
            <a:endParaRPr lang="en-US" dirty="0"/>
          </a:p>
        </p:txBody>
      </p:sp>
      <p:pic>
        <p:nvPicPr>
          <p:cNvPr id="13314" name="Picture 2" descr="http://www.tabletpress.co.in/images/Tablet_Coating_Mach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876"/>
            <a:ext cx="2928958" cy="2766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en-US" dirty="0"/>
              <a:t>Supercritical fluid </a:t>
            </a:r>
            <a:r>
              <a:rPr lang="ar-SY" dirty="0"/>
              <a:t>استخدام السائل فائق الحرج:  </a:t>
            </a:r>
            <a:endParaRPr lang="en-US" dirty="0"/>
          </a:p>
          <a:p>
            <a:pPr algn="r">
              <a:buNone/>
            </a:pPr>
            <a:r>
              <a:rPr lang="ar-SY" dirty="0"/>
              <a:t>و هي طريقة حديثة تقلل من استخدام المحلات العضوية </a:t>
            </a:r>
            <a:r>
              <a:rPr lang="ar-SY" dirty="0" err="1"/>
              <a:t>و</a:t>
            </a:r>
            <a:r>
              <a:rPr lang="ar-SY" dirty="0"/>
              <a:t> لها نوعان: التمدد السريع لمحاليل المائع فائق الحرج </a:t>
            </a:r>
            <a:r>
              <a:rPr lang="ar-SY" dirty="0" err="1"/>
              <a:t>و</a:t>
            </a:r>
            <a:r>
              <a:rPr lang="ar-SY" dirty="0"/>
              <a:t> التي تستخدم ثاني </a:t>
            </a:r>
            <a:r>
              <a:rPr lang="ar-SY" dirty="0" err="1"/>
              <a:t>اكسيد</a:t>
            </a:r>
            <a:r>
              <a:rPr lang="ar-SY" dirty="0"/>
              <a:t> الكربون كمحل </a:t>
            </a:r>
            <a:r>
              <a:rPr lang="ar-SY" dirty="0" err="1"/>
              <a:t>للبوليمير</a:t>
            </a:r>
            <a:r>
              <a:rPr lang="ar-SY" dirty="0"/>
              <a:t> و طريقة التبلور المحل المضاد </a:t>
            </a:r>
            <a:r>
              <a:rPr lang="ar-SY" dirty="0" err="1"/>
              <a:t>و</a:t>
            </a:r>
            <a:r>
              <a:rPr lang="ar-SY" dirty="0"/>
              <a:t> التي تستخدم مائع ثاني </a:t>
            </a:r>
            <a:r>
              <a:rPr lang="ar-SY" dirty="0" err="1"/>
              <a:t>اكسيد</a:t>
            </a:r>
            <a:r>
              <a:rPr lang="ar-SY" dirty="0"/>
              <a:t> الكربون كمحل مضاد يؤدي إلى ترسب </a:t>
            </a:r>
            <a:r>
              <a:rPr lang="ar-SY" dirty="0" err="1"/>
              <a:t>البوليمير</a:t>
            </a:r>
            <a:r>
              <a:rPr lang="ar-SY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err="1" smtClean="0"/>
              <a:t>التمحفظ</a:t>
            </a:r>
            <a:r>
              <a:rPr lang="ar-SY" dirty="0" smtClean="0"/>
              <a:t> الدقيق باستخدام المائع فوق الحرج</a:t>
            </a:r>
            <a:endParaRPr lang="en-US" dirty="0"/>
          </a:p>
        </p:txBody>
      </p:sp>
      <p:pic>
        <p:nvPicPr>
          <p:cNvPr id="4" name="عنصر نائب للمحتوى 3" descr="http://www.creationscience.com/onlinebook/webpictures/Supercritical%20Zon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578647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التلبيس بالشمع:</a:t>
            </a:r>
            <a:endParaRPr lang="en-US" dirty="0"/>
          </a:p>
          <a:p>
            <a:pPr algn="r">
              <a:buNone/>
            </a:pPr>
            <a:r>
              <a:rPr lang="ar-SY" dirty="0"/>
              <a:t>يمكن أن يستخدم الشمع لتصنيع المحافظ </a:t>
            </a:r>
            <a:r>
              <a:rPr lang="ar-SY" dirty="0" err="1"/>
              <a:t>الميكرونية</a:t>
            </a:r>
            <a:r>
              <a:rPr lang="ar-SY" dirty="0"/>
              <a:t> و ذلك بحل أو بعثرة الدواء ضمن الشمع </a:t>
            </a:r>
            <a:r>
              <a:rPr lang="ar-SY" dirty="0" err="1"/>
              <a:t>المصهور</a:t>
            </a:r>
            <a:r>
              <a:rPr lang="ar-SY" dirty="0"/>
              <a:t> و هذا المحلول الشمعي تتم بعثرته بواسطة المزج السريع ضمن محلول بارد مثل </a:t>
            </a:r>
            <a:r>
              <a:rPr lang="ar-SY" dirty="0" err="1"/>
              <a:t>البارافين</a:t>
            </a:r>
            <a:r>
              <a:rPr lang="ar-SY" dirty="0"/>
              <a:t> السائل البارد </a:t>
            </a:r>
            <a:r>
              <a:rPr lang="ar-SY" dirty="0" err="1"/>
              <a:t>و</a:t>
            </a:r>
            <a:r>
              <a:rPr lang="ar-SY" dirty="0"/>
              <a:t> يتم تحريك المزيج لساعة على الأقل ثم يتم بعد ذلك فصل الطور الخارجي (</a:t>
            </a:r>
            <a:r>
              <a:rPr lang="ar-SY" dirty="0" err="1"/>
              <a:t>البارافين</a:t>
            </a:r>
            <a:r>
              <a:rPr lang="ar-SY" dirty="0"/>
              <a:t> السائل) بالإبانة </a:t>
            </a:r>
            <a:r>
              <a:rPr lang="ar-SY" dirty="0" err="1"/>
              <a:t>و</a:t>
            </a:r>
            <a:r>
              <a:rPr lang="ar-SY" dirty="0"/>
              <a:t> يتم تعليق المحافظ </a:t>
            </a:r>
            <a:r>
              <a:rPr lang="ar-SY" dirty="0" err="1"/>
              <a:t>الميكرونية</a:t>
            </a:r>
            <a:r>
              <a:rPr lang="ar-SY" dirty="0"/>
              <a:t> ضمن سائل مناسب.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محافظ ألجينات الكالسيوم:</a:t>
            </a:r>
            <a:endParaRPr lang="en-US" dirty="0"/>
          </a:p>
          <a:p>
            <a:pPr algn="r">
              <a:buNone/>
            </a:pPr>
            <a:r>
              <a:rPr lang="ar-SY" dirty="0"/>
              <a:t>إن عملية </a:t>
            </a:r>
            <a:r>
              <a:rPr lang="ar-SY" dirty="0" err="1"/>
              <a:t>إرذاذ</a:t>
            </a:r>
            <a:r>
              <a:rPr lang="ar-SY" dirty="0"/>
              <a:t> محلول ألجينات الصوديوم ضمن محلول </a:t>
            </a:r>
            <a:r>
              <a:rPr lang="ar-SY" dirty="0" err="1"/>
              <a:t>كلوريد</a:t>
            </a:r>
            <a:r>
              <a:rPr lang="ar-SY" dirty="0"/>
              <a:t> الكالسيوم تعطي محافظ </a:t>
            </a:r>
            <a:r>
              <a:rPr lang="ar-SY" dirty="0" err="1"/>
              <a:t>ميكرونية</a:t>
            </a:r>
            <a:r>
              <a:rPr lang="ar-SY" dirty="0"/>
              <a:t>. إن </a:t>
            </a:r>
            <a:r>
              <a:rPr lang="ar-SY" dirty="0" err="1"/>
              <a:t>شوارد</a:t>
            </a:r>
            <a:r>
              <a:rPr lang="ar-SY" dirty="0"/>
              <a:t> الكالسيوم ثنائية التكافؤ تربط </a:t>
            </a:r>
            <a:r>
              <a:rPr lang="ar-SY" dirty="0" err="1"/>
              <a:t>تصالبيا</a:t>
            </a:r>
            <a:r>
              <a:rPr lang="ar-SY" dirty="0"/>
              <a:t> </a:t>
            </a:r>
            <a:r>
              <a:rPr lang="ar-SY" dirty="0" err="1"/>
              <a:t>الألجينات</a:t>
            </a:r>
            <a:r>
              <a:rPr lang="ar-SY" dirty="0"/>
              <a:t> مشكلة </a:t>
            </a:r>
            <a:r>
              <a:rPr lang="ar-SY" dirty="0" err="1"/>
              <a:t>قطيرات</a:t>
            </a:r>
            <a:r>
              <a:rPr lang="ar-SY" dirty="0"/>
              <a:t> </a:t>
            </a:r>
            <a:r>
              <a:rPr lang="ar-SY" dirty="0" err="1"/>
              <a:t>متهلمة</a:t>
            </a:r>
            <a:r>
              <a:rPr lang="ar-SY" dirty="0"/>
              <a:t> و من ثم يتم تصلب هذه </a:t>
            </a:r>
            <a:r>
              <a:rPr lang="ar-SY" dirty="0" err="1"/>
              <a:t>القطيرات</a:t>
            </a:r>
            <a:r>
              <a:rPr lang="ar-SY" dirty="0"/>
              <a:t> الهلامية بإضافتها إلى محلول بولي ليزين.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>
              <a:buNone/>
            </a:pPr>
            <a:r>
              <a:rPr lang="ar-SY" dirty="0"/>
              <a:t>تطبيقات حديثة للجسيمات </a:t>
            </a:r>
            <a:r>
              <a:rPr lang="ar-SY" dirty="0" err="1"/>
              <a:t>الميكرونية</a:t>
            </a:r>
            <a:r>
              <a:rPr lang="ar-SY" dirty="0"/>
              <a:t>:</a:t>
            </a:r>
            <a:endParaRPr lang="en-US" dirty="0"/>
          </a:p>
          <a:p>
            <a:pPr algn="r">
              <a:buNone/>
            </a:pPr>
            <a:r>
              <a:rPr lang="ar-SY" dirty="0"/>
              <a:t>تمت دراسة إمكانية استخدام الجسيمات </a:t>
            </a:r>
            <a:r>
              <a:rPr lang="ar-SY" dirty="0" err="1"/>
              <a:t>الميكرونية</a:t>
            </a:r>
            <a:r>
              <a:rPr lang="ar-SY" dirty="0"/>
              <a:t> المصنعة من </a:t>
            </a:r>
            <a:r>
              <a:rPr lang="ar-SY" dirty="0" err="1"/>
              <a:t>بوليمير</a:t>
            </a:r>
            <a:r>
              <a:rPr lang="ar-SY" dirty="0"/>
              <a:t> كنظم </a:t>
            </a:r>
            <a:r>
              <a:rPr lang="ar-SY" dirty="0" err="1"/>
              <a:t>ايتاء</a:t>
            </a:r>
            <a:r>
              <a:rPr lang="ar-SY" dirty="0"/>
              <a:t> دواء فموية فعالة حيث يبدي هذا </a:t>
            </a:r>
            <a:r>
              <a:rPr lang="ar-SY" dirty="0" err="1"/>
              <a:t>البوليمير</a:t>
            </a:r>
            <a:r>
              <a:rPr lang="ar-SY" dirty="0"/>
              <a:t> خصائص التصاق حيوية قوية ( تعود خصائص الالتصاق هذه إلى الروابط الهيدروجينية التي تتشكل بين الموسين </a:t>
            </a:r>
            <a:r>
              <a:rPr lang="ar-SY" dirty="0" err="1"/>
              <a:t>و</a:t>
            </a:r>
            <a:r>
              <a:rPr lang="ar-SY" dirty="0"/>
              <a:t> مجموعات </a:t>
            </a:r>
            <a:r>
              <a:rPr lang="ar-SY" dirty="0" err="1"/>
              <a:t>الحموض</a:t>
            </a:r>
            <a:r>
              <a:rPr lang="ar-SY" dirty="0"/>
              <a:t> </a:t>
            </a:r>
            <a:r>
              <a:rPr lang="ar-SY" dirty="0" err="1"/>
              <a:t>الكربوكسيلية</a:t>
            </a:r>
            <a:r>
              <a:rPr lang="ar-SY" dirty="0"/>
              <a:t> التي تتشكل خلال تخرب </a:t>
            </a:r>
            <a:r>
              <a:rPr lang="ar-SY" dirty="0" err="1"/>
              <a:t>البوليمير</a:t>
            </a:r>
            <a:r>
              <a:rPr lang="ar-SY" dirty="0"/>
              <a:t>).</a:t>
            </a:r>
            <a:endParaRPr lang="en-US" dirty="0"/>
          </a:p>
          <a:p>
            <a:pPr algn="r">
              <a:buNone/>
            </a:pPr>
            <a:r>
              <a:rPr lang="ar-SY" dirty="0"/>
              <a:t>و قد أعطت هذه الجسيمات </a:t>
            </a:r>
            <a:r>
              <a:rPr lang="ar-SY" dirty="0" err="1"/>
              <a:t>الميكرونية</a:t>
            </a:r>
            <a:r>
              <a:rPr lang="ar-SY" dirty="0"/>
              <a:t> نتائج جيدة جدا </a:t>
            </a:r>
            <a:r>
              <a:rPr lang="ar-SY" dirty="0" err="1"/>
              <a:t>و</a:t>
            </a:r>
            <a:r>
              <a:rPr lang="ar-SY" dirty="0"/>
              <a:t> حسنت من التوافر الحيوي الفموي للعديد من المواد الدوائية </a:t>
            </a:r>
            <a:r>
              <a:rPr lang="ar-SY" dirty="0" err="1"/>
              <a:t>كالديكومارول</a:t>
            </a:r>
            <a:r>
              <a:rPr lang="ar-SY" dirty="0"/>
              <a:t> و الأنسولين.</a:t>
            </a:r>
            <a:endParaRPr lang="en-US" dirty="0"/>
          </a:p>
          <a:p>
            <a:pPr algn="r">
              <a:buNone/>
            </a:pPr>
            <a:r>
              <a:rPr lang="ar-SY" dirty="0"/>
              <a:t>كما تم استخدام جسيمات </a:t>
            </a:r>
            <a:r>
              <a:rPr lang="ar-SY" dirty="0" err="1"/>
              <a:t>ميكرونية</a:t>
            </a:r>
            <a:r>
              <a:rPr lang="ar-SY" dirty="0"/>
              <a:t> محملة </a:t>
            </a:r>
            <a:r>
              <a:rPr lang="ar-SY" dirty="0" err="1"/>
              <a:t>بالحموض</a:t>
            </a:r>
            <a:r>
              <a:rPr lang="ar-SY" dirty="0"/>
              <a:t> النووية كلقاحات تكسب المريض المناعة المطلوبة لفترة مطولة من الزمن.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err="1" smtClean="0"/>
              <a:t>تمحفظ</a:t>
            </a:r>
            <a:r>
              <a:rPr lang="ar-SY" dirty="0" smtClean="0"/>
              <a:t> الخلايا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يتم </a:t>
            </a:r>
            <a:r>
              <a:rPr lang="ar-SY" dirty="0" err="1"/>
              <a:t>تمحفظ</a:t>
            </a:r>
            <a:r>
              <a:rPr lang="ar-SY" dirty="0"/>
              <a:t> الخلايا الجرثومية </a:t>
            </a:r>
            <a:r>
              <a:rPr lang="ar-SY" dirty="0" err="1"/>
              <a:t>و</a:t>
            </a:r>
            <a:r>
              <a:rPr lang="ar-SY" dirty="0"/>
              <a:t> ذلك بهدف إنتاج البروتينات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الببتيدات</a:t>
            </a:r>
            <a:r>
              <a:rPr lang="ar-SY" dirty="0"/>
              <a:t> كما يفيد </a:t>
            </a:r>
            <a:r>
              <a:rPr lang="ar-SY" dirty="0" err="1"/>
              <a:t>تمحفظ</a:t>
            </a:r>
            <a:r>
              <a:rPr lang="ar-SY" dirty="0"/>
              <a:t> الخلايا في زرع الأنسجة بدون رفض مناعي من الجسم.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المحافظ الدقيقة للإيتاء </a:t>
            </a:r>
            <a:r>
              <a:rPr lang="ar-SY" dirty="0" err="1" smtClean="0"/>
              <a:t>الحقني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ar-SY" dirty="0"/>
              <a:t>تقد </a:t>
            </a:r>
            <a:r>
              <a:rPr lang="ar-SY" dirty="0" err="1"/>
              <a:t>م</a:t>
            </a:r>
            <a:r>
              <a:rPr lang="ar-SY" dirty="0"/>
              <a:t> الجسيمات </a:t>
            </a:r>
            <a:r>
              <a:rPr lang="ar-SY" dirty="0" err="1"/>
              <a:t>الميكروية</a:t>
            </a:r>
            <a:r>
              <a:rPr lang="ar-SY" dirty="0"/>
              <a:t> </a:t>
            </a:r>
            <a:r>
              <a:rPr lang="ar-SY" dirty="0" err="1"/>
              <a:t>البوليميرية</a:t>
            </a:r>
            <a:r>
              <a:rPr lang="ar-SY" dirty="0"/>
              <a:t> العديد من الميزات مقارنة بالصيغ </a:t>
            </a:r>
            <a:r>
              <a:rPr lang="ar-SY" dirty="0" err="1"/>
              <a:t>الحقنية</a:t>
            </a:r>
            <a:r>
              <a:rPr lang="ar-SY" dirty="0"/>
              <a:t> التقليدية من أهمها:</a:t>
            </a:r>
            <a:endParaRPr lang="en-US" dirty="0"/>
          </a:p>
          <a:p>
            <a:pPr algn="r">
              <a:buNone/>
            </a:pPr>
            <a:r>
              <a:rPr lang="ar-SY" dirty="0"/>
              <a:t>- التحرر المديد: تستطيع الجسيمات </a:t>
            </a:r>
            <a:r>
              <a:rPr lang="ar-SY" dirty="0" err="1"/>
              <a:t>الميكروية</a:t>
            </a:r>
            <a:r>
              <a:rPr lang="ar-SY" dirty="0"/>
              <a:t> الحفاظ على تركيز دموي للدواء ضمن النافذة العلاجية لفترة مطولة من الزمن </a:t>
            </a:r>
            <a:r>
              <a:rPr lang="ar-SY" dirty="0" err="1"/>
              <a:t>و</a:t>
            </a:r>
            <a:r>
              <a:rPr lang="ar-SY" dirty="0"/>
              <a:t> ذلك عن طريق </a:t>
            </a:r>
            <a:r>
              <a:rPr lang="ar-SY" dirty="0" err="1"/>
              <a:t>تمحفظ</a:t>
            </a:r>
            <a:r>
              <a:rPr lang="ar-SY" dirty="0"/>
              <a:t> الدواء ضمن قالب </a:t>
            </a:r>
            <a:r>
              <a:rPr lang="ar-SY" dirty="0" err="1"/>
              <a:t>بوليميري</a:t>
            </a:r>
            <a:r>
              <a:rPr lang="ar-SY" dirty="0"/>
              <a:t> يحد من وصول السوائل البيولوجية إلى الدواء حتى وقت </a:t>
            </a:r>
            <a:r>
              <a:rPr lang="ar-SY" dirty="0" err="1"/>
              <a:t>التخرب</a:t>
            </a:r>
            <a:r>
              <a:rPr lang="ar-SY" dirty="0"/>
              <a:t> (تخرب القالب </a:t>
            </a:r>
            <a:r>
              <a:rPr lang="ar-SY" dirty="0" err="1"/>
              <a:t>البوليميري</a:t>
            </a:r>
            <a:r>
              <a:rPr lang="ar-SY" dirty="0"/>
              <a:t>). و بذلك يمكن أيضا تخفيض التأثيرات السمية للدواء </a:t>
            </a:r>
            <a:r>
              <a:rPr lang="ar-SY" dirty="0" err="1"/>
              <a:t>و</a:t>
            </a:r>
            <a:r>
              <a:rPr lang="ar-SY" dirty="0"/>
              <a:t> تحسين مطاوعة المريض عبر تخفيض تكرار تناول الدواء.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Y" dirty="0"/>
              <a:t>- الإيتاء الموضعي: تستطيع الجسيمات </a:t>
            </a:r>
            <a:r>
              <a:rPr lang="ar-SY" dirty="0" err="1"/>
              <a:t>الميكروية</a:t>
            </a:r>
            <a:r>
              <a:rPr lang="ar-SY" dirty="0"/>
              <a:t> المطبقة تحت الجلد أو عبر الحقن العضلي الحفاظ على تركيز فعال علاجيا عند مكان التأثير المرغوب لفترة مرغوبة من الزمن.</a:t>
            </a:r>
            <a:endParaRPr lang="en-US" dirty="0"/>
          </a:p>
          <a:p>
            <a:pPr algn="r">
              <a:buNone/>
            </a:pPr>
            <a:r>
              <a:rPr lang="ar-SY" dirty="0"/>
              <a:t>تجنب نظم إيتاء الدواء الموضعية تناول الدواء </a:t>
            </a:r>
            <a:r>
              <a:rPr lang="ar-SY" dirty="0" err="1"/>
              <a:t>جهازيا</a:t>
            </a:r>
            <a:r>
              <a:rPr lang="ar-SY" dirty="0"/>
              <a:t> من اجل التأثيرات العلاجية الموضعية </a:t>
            </a:r>
            <a:r>
              <a:rPr lang="ar-SY" dirty="0" err="1"/>
              <a:t>و</a:t>
            </a:r>
            <a:r>
              <a:rPr lang="ar-SY" dirty="0"/>
              <a:t> تخفض بذلك من التأثيرات الجانبية </a:t>
            </a:r>
            <a:r>
              <a:rPr lang="ar-SY" dirty="0" err="1"/>
              <a:t>الجهازية</a:t>
            </a:r>
            <a:r>
              <a:rPr lang="ar-SY" dirty="0"/>
              <a:t> و قد أثبتت هذه النظم فعاليتها من أجل إيتاء المخدرات الموضعية.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Y" dirty="0"/>
              <a:t>الإيتاء النبضي (الهجومي):</a:t>
            </a:r>
            <a:endParaRPr lang="en-US" dirty="0"/>
          </a:p>
          <a:p>
            <a:pPr algn="r">
              <a:buNone/>
            </a:pPr>
            <a:r>
              <a:rPr lang="ar-SY" dirty="0"/>
              <a:t>على الرغم من </a:t>
            </a:r>
            <a:r>
              <a:rPr lang="ar-SY" dirty="0" err="1"/>
              <a:t>ان</a:t>
            </a:r>
            <a:r>
              <a:rPr lang="ar-SY" dirty="0"/>
              <a:t> التحرر السريع </a:t>
            </a:r>
            <a:r>
              <a:rPr lang="ar-SY" dirty="0" err="1"/>
              <a:t>و</a:t>
            </a:r>
            <a:r>
              <a:rPr lang="ar-SY" dirty="0"/>
              <a:t> النبضي غير مناسب من أجل إيتاء مديد للدواء فإن هذا النوع من التحرر يعتبر مناسبا لإيتاء المضادات الحيوية </a:t>
            </a:r>
            <a:r>
              <a:rPr lang="ar-SY" dirty="0" err="1"/>
              <a:t>و</a:t>
            </a:r>
            <a:r>
              <a:rPr lang="ar-SY" dirty="0"/>
              <a:t> اللقاحات.</a:t>
            </a:r>
            <a:endParaRPr lang="en-US" dirty="0"/>
          </a:p>
          <a:p>
            <a:pPr algn="r">
              <a:buNone/>
            </a:pPr>
            <a:r>
              <a:rPr lang="ar-SY" dirty="0"/>
              <a:t>إن التحرر النبضي للمضادات الحيوية يجنب تطور المقاومة الجرثومية </a:t>
            </a:r>
            <a:r>
              <a:rPr lang="ar-SY" dirty="0" err="1"/>
              <a:t>و</a:t>
            </a:r>
            <a:r>
              <a:rPr lang="ar-SY" dirty="0"/>
              <a:t> بالنسبة  لإيتاء اللقاحات فإن التحرر السريع </a:t>
            </a:r>
            <a:r>
              <a:rPr lang="ar-SY" dirty="0" err="1"/>
              <a:t>البدئي</a:t>
            </a:r>
            <a:r>
              <a:rPr lang="ar-SY" dirty="0"/>
              <a:t> المتبوع بتحرر نبضي متأخر يمكن أن يقلد الحقن الأولي </a:t>
            </a:r>
            <a:r>
              <a:rPr lang="ar-SY" dirty="0" err="1"/>
              <a:t>و</a:t>
            </a:r>
            <a:r>
              <a:rPr lang="ar-SY" dirty="0"/>
              <a:t> التالي للقاح.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rmAutofit fontScale="92500"/>
          </a:bodyPr>
          <a:lstStyle/>
          <a:p>
            <a:pPr algn="r">
              <a:buNone/>
            </a:pPr>
            <a:r>
              <a:rPr lang="ar-SY" sz="3000" dirty="0"/>
              <a:t>تنتج تقنية </a:t>
            </a:r>
            <a:r>
              <a:rPr lang="ar-SY" sz="3000" dirty="0" err="1"/>
              <a:t>التمحفظ</a:t>
            </a:r>
            <a:r>
              <a:rPr lang="ar-SY" sz="3000" dirty="0"/>
              <a:t> الدقيق جسيمات صغيرة تتراوح أبعادها من 1 إلى 1000 </a:t>
            </a:r>
            <a:r>
              <a:rPr lang="ar-SY" sz="3000" dirty="0" err="1"/>
              <a:t>ميكرون</a:t>
            </a:r>
            <a:r>
              <a:rPr lang="ar-SY" sz="3000" dirty="0"/>
              <a:t> و هناك عدة تسميات لهذه الجسيمات:</a:t>
            </a:r>
            <a:endParaRPr lang="en-US" sz="3000" dirty="0"/>
          </a:p>
          <a:p>
            <a:pPr algn="r">
              <a:buNone/>
            </a:pPr>
            <a:r>
              <a:rPr lang="en-US" sz="3000" dirty="0" err="1"/>
              <a:t>Microparticles</a:t>
            </a:r>
            <a:endParaRPr lang="en-US" sz="3000" dirty="0"/>
          </a:p>
          <a:p>
            <a:pPr algn="r">
              <a:buNone/>
            </a:pPr>
            <a:r>
              <a:rPr lang="en-US" sz="3000" dirty="0"/>
              <a:t>Microspheres</a:t>
            </a:r>
          </a:p>
          <a:p>
            <a:pPr algn="r">
              <a:buNone/>
            </a:pPr>
            <a:r>
              <a:rPr lang="en-US" sz="3000" dirty="0"/>
              <a:t>Microcapsules</a:t>
            </a:r>
          </a:p>
          <a:p>
            <a:pPr algn="r">
              <a:buNone/>
            </a:pPr>
            <a:r>
              <a:rPr lang="en-US" sz="3000" dirty="0" err="1"/>
              <a:t>Micromatrix</a:t>
            </a:r>
            <a:endParaRPr lang="en-US" sz="3000" dirty="0"/>
          </a:p>
          <a:p>
            <a:pPr algn="r">
              <a:buNone/>
            </a:pPr>
            <a:r>
              <a:rPr lang="ar-SY" sz="3000" dirty="0"/>
              <a:t>المحافظ </a:t>
            </a:r>
            <a:r>
              <a:rPr lang="ar-SY" sz="3000" dirty="0" err="1"/>
              <a:t>الميكروية</a:t>
            </a:r>
            <a:r>
              <a:rPr lang="ar-SY" sz="3000" dirty="0"/>
              <a:t>: تحوي تجويفا صلبا أو سائلا محاطا بقشرة محفظة.</a:t>
            </a:r>
            <a:endParaRPr lang="en-US" sz="3000" dirty="0"/>
          </a:p>
          <a:p>
            <a:pPr algn="r">
              <a:buNone/>
            </a:pPr>
            <a:r>
              <a:rPr lang="ar-SY" sz="3000" dirty="0"/>
              <a:t> الكريات أو القوالب </a:t>
            </a:r>
            <a:r>
              <a:rPr lang="ar-SY" sz="3000" dirty="0" err="1"/>
              <a:t>الميكروية</a:t>
            </a:r>
            <a:r>
              <a:rPr lang="ar-SY" sz="3000" dirty="0"/>
              <a:t>: تتألف من قالب </a:t>
            </a:r>
            <a:r>
              <a:rPr lang="ar-SY" sz="3000" dirty="0" err="1"/>
              <a:t>بوليميري</a:t>
            </a:r>
            <a:r>
              <a:rPr lang="ar-SY" sz="3000" dirty="0"/>
              <a:t> تتبعثر ضمنه المادة الدوائية بشكل متجانس.</a:t>
            </a:r>
            <a:endParaRPr lang="en-US" sz="3000" dirty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microcapsules-technologies.com/img/microcapsules-en-poud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357694"/>
            <a:ext cx="2486924" cy="2248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8229600" cy="247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err="1" smtClean="0"/>
              <a:t>تمحفظ</a:t>
            </a:r>
            <a:r>
              <a:rPr lang="ar-SY" smtClean="0"/>
              <a:t> البروتينات</a:t>
            </a:r>
            <a:endParaRPr lang="en-US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12610"/>
            <a:ext cx="8229600" cy="330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http://www.scielo.cl/fbpe/img/ciagr/v36n1/fig02-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642918"/>
            <a:ext cx="485778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تطبيقات </a:t>
            </a:r>
            <a:r>
              <a:rPr lang="ar-SY" dirty="0" err="1" smtClean="0"/>
              <a:t>التمحفظ</a:t>
            </a:r>
            <a:r>
              <a:rPr lang="ar-SY" dirty="0" smtClean="0"/>
              <a:t> الدقيق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ar-SY" dirty="0"/>
              <a:t>من أهم تطبيقات </a:t>
            </a:r>
            <a:r>
              <a:rPr lang="ar-SY" dirty="0" err="1"/>
              <a:t>التمحفظ</a:t>
            </a:r>
            <a:r>
              <a:rPr lang="ar-SY" dirty="0"/>
              <a:t> الدقيق في الصناعة الصيدلية </a:t>
            </a:r>
            <a:r>
              <a:rPr lang="ar-SY" dirty="0" err="1"/>
              <a:t>و</a:t>
            </a:r>
            <a:r>
              <a:rPr lang="ar-SY" dirty="0"/>
              <a:t> الطبية الحيوية:</a:t>
            </a:r>
            <a:endParaRPr lang="en-US" dirty="0"/>
          </a:p>
          <a:p>
            <a:pPr algn="r">
              <a:buNone/>
            </a:pPr>
            <a:r>
              <a:rPr lang="ar-SY" dirty="0"/>
              <a:t>- </a:t>
            </a:r>
            <a:r>
              <a:rPr lang="ar-SY" dirty="0" err="1"/>
              <a:t>تقنيع</a:t>
            </a:r>
            <a:r>
              <a:rPr lang="ar-SY" dirty="0"/>
              <a:t> الطعم </a:t>
            </a:r>
            <a:r>
              <a:rPr lang="ar-SY" dirty="0" err="1"/>
              <a:t>و</a:t>
            </a:r>
            <a:r>
              <a:rPr lang="ar-SY" dirty="0"/>
              <a:t> الرائحة.</a:t>
            </a:r>
            <a:endParaRPr lang="en-US" dirty="0"/>
          </a:p>
          <a:p>
            <a:pPr algn="r">
              <a:buNone/>
            </a:pPr>
            <a:r>
              <a:rPr lang="ar-SY" dirty="0"/>
              <a:t>- حماية المادة الدوائية من تأثير الشروط البيئية المحيطية</a:t>
            </a:r>
            <a:r>
              <a:rPr lang="ar-SY" dirty="0" smtClean="0"/>
              <a:t>.</a:t>
            </a:r>
            <a:endParaRPr lang="en-US" dirty="0"/>
          </a:p>
          <a:p>
            <a:pPr algn="r">
              <a:buNone/>
            </a:pPr>
            <a:r>
              <a:rPr lang="ar-SY" dirty="0"/>
              <a:t>- نظم إيتاء الدواء ذات التحرر المضبوط أو المديد.</a:t>
            </a:r>
            <a:endParaRPr lang="en-US" dirty="0"/>
          </a:p>
          <a:p>
            <a:pPr algn="r">
              <a:buNone/>
            </a:pPr>
            <a:r>
              <a:rPr lang="ar-SY" dirty="0"/>
              <a:t> التقليل من تطاير المواد الدوائية الطيارة.</a:t>
            </a:r>
            <a:r>
              <a:rPr lang="en-US" dirty="0"/>
              <a:t>- </a:t>
            </a:r>
          </a:p>
          <a:p>
            <a:pPr algn="r">
              <a:buNone/>
            </a:pPr>
            <a:r>
              <a:rPr lang="ar-SY" dirty="0"/>
              <a:t>- </a:t>
            </a:r>
            <a:r>
              <a:rPr lang="ar-SY" dirty="0" err="1"/>
              <a:t>تمحفظ</a:t>
            </a:r>
            <a:r>
              <a:rPr lang="ar-SY" dirty="0"/>
              <a:t> الخلايا.</a:t>
            </a:r>
            <a:endParaRPr lang="en-US" dirty="0"/>
          </a:p>
          <a:p>
            <a:pPr algn="r">
              <a:buNone/>
            </a:pPr>
            <a:r>
              <a:rPr lang="ar-SY" dirty="0"/>
              <a:t>- الفصل بين المواد المتنافرة.</a:t>
            </a:r>
            <a:endParaRPr lang="en-US" dirty="0"/>
          </a:p>
          <a:p>
            <a:pPr algn="r">
              <a:buNone/>
            </a:pPr>
            <a:r>
              <a:rPr lang="ar-SY" dirty="0"/>
              <a:t>- تحسين انسيابية المساحيق.</a:t>
            </a:r>
            <a:endParaRPr lang="en-US" dirty="0"/>
          </a:p>
          <a:p>
            <a:pPr algn="r">
              <a:buNone/>
            </a:pPr>
            <a:r>
              <a:rPr lang="ar-SY" dirty="0"/>
              <a:t>- تعامل أمن مع المواد السامة.</a:t>
            </a:r>
            <a:endParaRPr lang="en-US" dirty="0"/>
          </a:p>
          <a:p>
            <a:pPr algn="r">
              <a:buNone/>
            </a:pPr>
            <a:r>
              <a:rPr lang="ar-SY" dirty="0"/>
              <a:t>- تحويل الزيوت </a:t>
            </a:r>
            <a:r>
              <a:rPr lang="ar-SY" dirty="0" err="1"/>
              <a:t>و</a:t>
            </a:r>
            <a:r>
              <a:rPr lang="ar-SY" dirty="0"/>
              <a:t> السوائل الأخرى إلى مواد صلبة يسهل التعامل معها.</a:t>
            </a:r>
            <a:endParaRPr lang="en-US" dirty="0"/>
          </a:p>
          <a:p>
            <a:pPr algn="r">
              <a:buNone/>
            </a:pPr>
            <a:r>
              <a:rPr lang="ar-SY" dirty="0"/>
              <a:t>- المساعدة على تبعثر المواد غير المنحلة بالماء في الأوساط المائية.</a:t>
            </a:r>
            <a:endParaRPr lang="en-US" dirty="0"/>
          </a:p>
          <a:p>
            <a:pPr algn="r">
              <a:buNone/>
            </a:pPr>
            <a:r>
              <a:rPr lang="ar-SY" dirty="0"/>
              <a:t>- تحضير أدوية ذات تحرر مديد أو مطول.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Y" dirty="0" smtClean="0"/>
              <a:t>تقنيات </a:t>
            </a:r>
            <a:r>
              <a:rPr lang="ar-SY" dirty="0" err="1" smtClean="0"/>
              <a:t>التمحفظ</a:t>
            </a:r>
            <a:r>
              <a:rPr lang="ar-SY" dirty="0" smtClean="0"/>
              <a:t> الدقيق: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en-US" dirty="0" smtClean="0"/>
              <a:t>:</a:t>
            </a:r>
            <a:r>
              <a:rPr lang="en-US" dirty="0" err="1"/>
              <a:t>Coacervation</a:t>
            </a:r>
            <a:r>
              <a:rPr lang="en-US" dirty="0"/>
              <a:t> </a:t>
            </a:r>
            <a:r>
              <a:rPr lang="ar-SY" dirty="0" err="1"/>
              <a:t>التقوصر</a:t>
            </a:r>
            <a:endParaRPr lang="en-US" dirty="0"/>
          </a:p>
          <a:p>
            <a:pPr algn="r">
              <a:buNone/>
            </a:pPr>
            <a:r>
              <a:rPr lang="ar-SY" dirty="0"/>
              <a:t>واحدة من أقدم تقنيات </a:t>
            </a:r>
            <a:r>
              <a:rPr lang="ar-SY" dirty="0" err="1"/>
              <a:t>التمحفظ</a:t>
            </a:r>
            <a:r>
              <a:rPr lang="ar-SY" dirty="0"/>
              <a:t> الدقيق </a:t>
            </a:r>
            <a:r>
              <a:rPr lang="ar-SY" dirty="0" err="1"/>
              <a:t>و</a:t>
            </a:r>
            <a:r>
              <a:rPr lang="ar-SY" dirty="0"/>
              <a:t> تعتمد هذه التقنية على فصل محلول </a:t>
            </a:r>
            <a:r>
              <a:rPr lang="ar-SY" dirty="0" err="1"/>
              <a:t>بوليمير</a:t>
            </a:r>
            <a:r>
              <a:rPr lang="ar-SY" dirty="0"/>
              <a:t> </a:t>
            </a:r>
            <a:r>
              <a:rPr lang="ar-SY" dirty="0" err="1"/>
              <a:t>هيدروفيلي</a:t>
            </a:r>
            <a:r>
              <a:rPr lang="ar-SY" dirty="0"/>
              <a:t> إلى طورين: الأول عبارة عن </a:t>
            </a:r>
            <a:r>
              <a:rPr lang="ar-SY" dirty="0" err="1"/>
              <a:t>قطيرات</a:t>
            </a:r>
            <a:r>
              <a:rPr lang="ar-SY" dirty="0"/>
              <a:t> صغيرة من طور غني </a:t>
            </a:r>
            <a:r>
              <a:rPr lang="ar-SY" dirty="0" err="1"/>
              <a:t>بالبوليمير</a:t>
            </a:r>
            <a:r>
              <a:rPr lang="ar-SY" dirty="0"/>
              <a:t> و طور سائل ممدد. يمكن </a:t>
            </a:r>
            <a:r>
              <a:rPr lang="ar-SY" dirty="0" err="1"/>
              <a:t>ان</a:t>
            </a:r>
            <a:r>
              <a:rPr lang="ar-SY" dirty="0"/>
              <a:t> تصنف إلى </a:t>
            </a:r>
            <a:r>
              <a:rPr lang="ar-SY" dirty="0" err="1"/>
              <a:t>تقوصر</a:t>
            </a:r>
            <a:r>
              <a:rPr lang="ar-SY" dirty="0"/>
              <a:t> بسيط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تقوصر</a:t>
            </a:r>
            <a:r>
              <a:rPr lang="ar-SY" dirty="0"/>
              <a:t> معقد بحسب عدد </a:t>
            </a:r>
            <a:r>
              <a:rPr lang="ar-SY" dirty="0" err="1"/>
              <a:t>البوليميرات</a:t>
            </a:r>
            <a:r>
              <a:rPr lang="ar-SY" dirty="0"/>
              <a:t> الداخلة في تركيب الجسيمات </a:t>
            </a:r>
            <a:r>
              <a:rPr lang="ar-SY" dirty="0" err="1"/>
              <a:t>الميكروية</a:t>
            </a:r>
            <a:r>
              <a:rPr lang="ar-SY" dirty="0"/>
              <a:t>.</a:t>
            </a:r>
            <a:endParaRPr lang="en-US" dirty="0"/>
          </a:p>
          <a:p>
            <a:pPr algn="r">
              <a:buNone/>
            </a:pPr>
            <a:r>
              <a:rPr lang="en-US" dirty="0"/>
              <a:t>Simple </a:t>
            </a:r>
            <a:r>
              <a:rPr lang="en-US" dirty="0" err="1"/>
              <a:t>coacervation</a:t>
            </a:r>
            <a:r>
              <a:rPr lang="en-US" dirty="0"/>
              <a:t>  </a:t>
            </a:r>
            <a:r>
              <a:rPr lang="ar-SY" dirty="0" err="1"/>
              <a:t>التقوصر</a:t>
            </a:r>
            <a:r>
              <a:rPr lang="ar-SY" dirty="0"/>
              <a:t> البسيط</a:t>
            </a:r>
            <a:endParaRPr lang="en-US" dirty="0"/>
          </a:p>
          <a:p>
            <a:pPr algn="r">
              <a:buNone/>
            </a:pPr>
            <a:r>
              <a:rPr lang="ar-SY" dirty="0"/>
              <a:t>تتضمن هذه الطريقة </a:t>
            </a:r>
            <a:r>
              <a:rPr lang="ar-SY" dirty="0" err="1"/>
              <a:t>بوليميرا</a:t>
            </a:r>
            <a:r>
              <a:rPr lang="ar-SY" dirty="0"/>
              <a:t> واحدا (</a:t>
            </a:r>
            <a:r>
              <a:rPr lang="ar-SY" dirty="0" err="1"/>
              <a:t>الجيلاتين</a:t>
            </a:r>
            <a:r>
              <a:rPr lang="ar-SY" dirty="0"/>
              <a:t>- بولي فينيل الكحول- </a:t>
            </a:r>
            <a:r>
              <a:rPr lang="ar-SY" dirty="0" err="1"/>
              <a:t>كربوكسي</a:t>
            </a:r>
            <a:r>
              <a:rPr lang="ar-SY" dirty="0"/>
              <a:t> </a:t>
            </a:r>
            <a:r>
              <a:rPr lang="ar-SY" dirty="0" err="1"/>
              <a:t>متيل</a:t>
            </a:r>
            <a:r>
              <a:rPr lang="ar-SY" dirty="0"/>
              <a:t> </a:t>
            </a:r>
            <a:r>
              <a:rPr lang="ar-SY" dirty="0" err="1"/>
              <a:t>سيللوز</a:t>
            </a:r>
            <a:r>
              <a:rPr lang="ar-SY" dirty="0"/>
              <a:t>) </a:t>
            </a:r>
            <a:r>
              <a:rPr lang="ar-SY" dirty="0" err="1"/>
              <a:t>و</a:t>
            </a:r>
            <a:r>
              <a:rPr lang="ar-SY" dirty="0"/>
              <a:t> يتم إحداث فصل الأطوار بتطبيق الشروط المؤدية إلى عدم الانحلال </a:t>
            </a:r>
            <a:r>
              <a:rPr lang="ar-SY" dirty="0" err="1"/>
              <a:t>او</a:t>
            </a:r>
            <a:r>
              <a:rPr lang="ar-SY" dirty="0"/>
              <a:t> سحب الماء من الطور </a:t>
            </a:r>
            <a:r>
              <a:rPr lang="ar-SY" dirty="0" err="1"/>
              <a:t>البوليميري</a:t>
            </a:r>
            <a:r>
              <a:rPr lang="ar-SY" dirty="0"/>
              <a:t>.</a:t>
            </a:r>
            <a:endParaRPr lang="en-US" dirty="0"/>
          </a:p>
          <a:p>
            <a:pPr algn="r">
              <a:buNone/>
            </a:pPr>
            <a:r>
              <a:rPr lang="ar-SY" dirty="0"/>
              <a:t>تتضمن هذه الشروط إضافة سائل غير محل </a:t>
            </a:r>
            <a:r>
              <a:rPr lang="ar-SY" dirty="0" err="1"/>
              <a:t>للبوليمير</a:t>
            </a:r>
            <a:r>
              <a:rPr lang="ar-SY" dirty="0"/>
              <a:t> مزوج بالماء </a:t>
            </a:r>
            <a:r>
              <a:rPr lang="ar-SY" dirty="0" err="1"/>
              <a:t>كالإيتانول</a:t>
            </a:r>
            <a:r>
              <a:rPr lang="ar-SY" dirty="0"/>
              <a:t> و الأسيتون </a:t>
            </a:r>
            <a:r>
              <a:rPr lang="ar-SY" dirty="0" err="1"/>
              <a:t>و</a:t>
            </a:r>
            <a:r>
              <a:rPr lang="ar-SY" dirty="0"/>
              <a:t> </a:t>
            </a:r>
            <a:r>
              <a:rPr lang="ar-SY" dirty="0" err="1"/>
              <a:t>الديوكسان</a:t>
            </a:r>
            <a:r>
              <a:rPr lang="ar-SY" dirty="0"/>
              <a:t> و </a:t>
            </a:r>
            <a:r>
              <a:rPr lang="ar-SY" dirty="0" err="1"/>
              <a:t>الايزوبروبانول</a:t>
            </a:r>
            <a:r>
              <a:rPr lang="ar-SY" dirty="0"/>
              <a:t> و </a:t>
            </a:r>
            <a:r>
              <a:rPr lang="ar-SY" dirty="0" err="1"/>
              <a:t>البروبانول</a:t>
            </a:r>
            <a:r>
              <a:rPr lang="ar-SY" dirty="0"/>
              <a:t>، إضافة </a:t>
            </a:r>
            <a:r>
              <a:rPr lang="ar-SY" dirty="0" err="1"/>
              <a:t>الاملاح</a:t>
            </a:r>
            <a:r>
              <a:rPr lang="ar-SY" dirty="0"/>
              <a:t> </a:t>
            </a:r>
            <a:r>
              <a:rPr lang="ar-SY" dirty="0" err="1"/>
              <a:t>اللاعضوية</a:t>
            </a:r>
            <a:r>
              <a:rPr lang="ar-SY" dirty="0"/>
              <a:t> مثل </a:t>
            </a:r>
            <a:r>
              <a:rPr lang="ar-SY" dirty="0" err="1"/>
              <a:t>سلفات</a:t>
            </a:r>
            <a:r>
              <a:rPr lang="ar-SY" dirty="0"/>
              <a:t> الصوديوم </a:t>
            </a:r>
            <a:r>
              <a:rPr lang="ar-SY" dirty="0" err="1"/>
              <a:t>و</a:t>
            </a:r>
            <a:r>
              <a:rPr lang="ar-SY" dirty="0"/>
              <a:t> أخيرا تغير درجة الحرارة.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Y" dirty="0" smtClean="0"/>
              <a:t>مثال عن </a:t>
            </a:r>
            <a:r>
              <a:rPr lang="ar-SY" dirty="0" err="1" smtClean="0"/>
              <a:t>تقوصر</a:t>
            </a:r>
            <a:r>
              <a:rPr lang="ar-SY" dirty="0" smtClean="0"/>
              <a:t> بسيط </a:t>
            </a:r>
            <a:r>
              <a:rPr lang="ar-SY" dirty="0" err="1" smtClean="0"/>
              <a:t>للشيتوزان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5304852" cy="389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en-US" dirty="0"/>
              <a:t>Complex </a:t>
            </a:r>
            <a:r>
              <a:rPr lang="en-US" dirty="0" err="1"/>
              <a:t>coacervation</a:t>
            </a:r>
            <a:r>
              <a:rPr lang="en-US" dirty="0"/>
              <a:t>  </a:t>
            </a:r>
            <a:r>
              <a:rPr lang="ar-SY" dirty="0" err="1"/>
              <a:t>التقوصر</a:t>
            </a:r>
            <a:r>
              <a:rPr lang="ar-SY" dirty="0"/>
              <a:t> المعقد</a:t>
            </a:r>
            <a:endParaRPr lang="en-US" dirty="0"/>
          </a:p>
          <a:p>
            <a:pPr algn="r">
              <a:buNone/>
            </a:pPr>
            <a:r>
              <a:rPr lang="ar-SY" dirty="0"/>
              <a:t>تستخدم هذه الطريقة </a:t>
            </a:r>
            <a:r>
              <a:rPr lang="ar-SY" dirty="0" err="1"/>
              <a:t>بوليميرين</a:t>
            </a:r>
            <a:r>
              <a:rPr lang="ar-SY" dirty="0"/>
              <a:t> </a:t>
            </a:r>
            <a:r>
              <a:rPr lang="ar-SY" dirty="0" err="1"/>
              <a:t>هيدروفيلليين</a:t>
            </a:r>
            <a:r>
              <a:rPr lang="ar-SY" dirty="0"/>
              <a:t> يمتلكان شحنتين متعاكستين, إن تعديل الشحنة الموجبة الكلية لأحد </a:t>
            </a:r>
            <a:r>
              <a:rPr lang="ar-SY" dirty="0" err="1"/>
              <a:t>البوليميرين</a:t>
            </a:r>
            <a:r>
              <a:rPr lang="ar-SY" dirty="0"/>
              <a:t> بواسطة الشحنة السالبة </a:t>
            </a:r>
            <a:r>
              <a:rPr lang="ar-SY" dirty="0" err="1"/>
              <a:t>للبوليمير</a:t>
            </a:r>
            <a:r>
              <a:rPr lang="ar-SY" dirty="0"/>
              <a:t> الأخر يفيد في إحداث انفصال الطور الغني </a:t>
            </a:r>
            <a:r>
              <a:rPr lang="ar-SY" dirty="0" err="1"/>
              <a:t>بالبوليمير</a:t>
            </a:r>
            <a:r>
              <a:rPr lang="ar-SY" dirty="0"/>
              <a:t>.</a:t>
            </a:r>
            <a:endParaRPr lang="en-US" dirty="0"/>
          </a:p>
          <a:p>
            <a:pPr algn="r">
              <a:buNone/>
            </a:pPr>
            <a:r>
              <a:rPr lang="ar-SY" dirty="0"/>
              <a:t>مثال: </a:t>
            </a:r>
            <a:r>
              <a:rPr lang="ar-SY" dirty="0" err="1"/>
              <a:t>تقوصر</a:t>
            </a:r>
            <a:r>
              <a:rPr lang="ar-SY" dirty="0"/>
              <a:t> </a:t>
            </a:r>
            <a:r>
              <a:rPr lang="ar-SY" dirty="0" err="1"/>
              <a:t>الجيلاتين</a:t>
            </a:r>
            <a:r>
              <a:rPr lang="ar-SY" dirty="0"/>
              <a:t> و الصمغ العربي: حيث يجب تخفيض </a:t>
            </a:r>
            <a:r>
              <a:rPr lang="ar-SY" dirty="0" err="1"/>
              <a:t>الباهاء</a:t>
            </a:r>
            <a:r>
              <a:rPr lang="ar-SY" dirty="0"/>
              <a:t> إلى قيمة أقل من قيمة نقطة التعادل الكهربائي </a:t>
            </a:r>
            <a:r>
              <a:rPr lang="ar-SY" dirty="0" err="1"/>
              <a:t>للجيلاتين</a:t>
            </a:r>
            <a:r>
              <a:rPr lang="ar-SY" dirty="0"/>
              <a:t> و بذلك يكتسب </a:t>
            </a:r>
            <a:r>
              <a:rPr lang="ar-SY" dirty="0" err="1"/>
              <a:t>الجيلاتين</a:t>
            </a:r>
            <a:r>
              <a:rPr lang="ar-SY" dirty="0"/>
              <a:t> شحنة موجبة </a:t>
            </a:r>
            <a:r>
              <a:rPr lang="ar-SY" dirty="0" err="1"/>
              <a:t>و</a:t>
            </a:r>
            <a:r>
              <a:rPr lang="ar-SY" dirty="0"/>
              <a:t> يتم </a:t>
            </a:r>
            <a:r>
              <a:rPr lang="ar-SY" dirty="0" err="1"/>
              <a:t>تقوصر</a:t>
            </a:r>
            <a:r>
              <a:rPr lang="ar-SY" dirty="0"/>
              <a:t> </a:t>
            </a:r>
            <a:r>
              <a:rPr lang="ar-SY" dirty="0" err="1"/>
              <a:t>البوليميران</a:t>
            </a:r>
            <a:r>
              <a:rPr lang="ar-SY" dirty="0"/>
              <a:t> حول </a:t>
            </a:r>
            <a:r>
              <a:rPr lang="ar-SY" dirty="0" err="1"/>
              <a:t>قطيرات</a:t>
            </a:r>
            <a:r>
              <a:rPr lang="ar-SY" dirty="0"/>
              <a:t> زيتية </a:t>
            </a:r>
            <a:r>
              <a:rPr lang="ar-SY" dirty="0" err="1"/>
              <a:t>او</a:t>
            </a:r>
            <a:r>
              <a:rPr lang="ar-SY" dirty="0"/>
              <a:t> أجسام صلبة </a:t>
            </a:r>
            <a:r>
              <a:rPr lang="ar-SY" dirty="0" err="1"/>
              <a:t>و</a:t>
            </a:r>
            <a:r>
              <a:rPr lang="ar-SY" dirty="0"/>
              <a:t> من ثم يتم تثبيت جدار الجسيمات المتشكلة بالارتباط </a:t>
            </a:r>
            <a:r>
              <a:rPr lang="ar-SY" dirty="0" err="1"/>
              <a:t>التصالبي</a:t>
            </a:r>
            <a:r>
              <a:rPr lang="ar-SY" dirty="0"/>
              <a:t> باستخدام </a:t>
            </a:r>
            <a:r>
              <a:rPr lang="ar-SY" dirty="0" err="1"/>
              <a:t>الغلوتار</a:t>
            </a:r>
            <a:r>
              <a:rPr lang="ar-SY" dirty="0"/>
              <a:t> </a:t>
            </a:r>
            <a:r>
              <a:rPr lang="ar-SY" dirty="0" err="1"/>
              <a:t>ألدهيد</a:t>
            </a:r>
            <a:r>
              <a:rPr lang="ar-SY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1741</Words>
  <Application>Microsoft Office PowerPoint</Application>
  <PresentationFormat>عرض على الشاشة (3:4)‏</PresentationFormat>
  <Paragraphs>106</Paragraphs>
  <Slides>41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41</vt:i4>
      </vt:variant>
    </vt:vector>
  </HeadingPairs>
  <TitlesOfParts>
    <vt:vector size="42" baseType="lpstr">
      <vt:lpstr>سمة Office</vt:lpstr>
      <vt:lpstr>تقنية التمحفظ الدقيق</vt:lpstr>
      <vt:lpstr>Microcapsules</vt:lpstr>
      <vt:lpstr>الشريحة 3</vt:lpstr>
      <vt:lpstr>الشريحة 4</vt:lpstr>
      <vt:lpstr>الشريحة 5</vt:lpstr>
      <vt:lpstr>تطبيقات التمحفظ الدقيق</vt:lpstr>
      <vt:lpstr>تقنيات التمحفظ الدقيق: </vt:lpstr>
      <vt:lpstr>مثال عن تقوصر بسيط للشيتوزان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التمحفظ الدقيق بالتجفيف بالإرذاذ</vt:lpstr>
      <vt:lpstr>الشريحة 25</vt:lpstr>
      <vt:lpstr>الشريحة 26</vt:lpstr>
      <vt:lpstr>الشريحة 27</vt:lpstr>
      <vt:lpstr>الشريحة 28</vt:lpstr>
      <vt:lpstr> التمحفظ الدقيق بالسرير الهوائي</vt:lpstr>
      <vt:lpstr>الشريحة 30</vt:lpstr>
      <vt:lpstr>الشريحة 31</vt:lpstr>
      <vt:lpstr>التمحفظ الدقيق باستخدام المائع فوق الحرج</vt:lpstr>
      <vt:lpstr>الشريحة 33</vt:lpstr>
      <vt:lpstr>الشريحة 34</vt:lpstr>
      <vt:lpstr>الشريحة 35</vt:lpstr>
      <vt:lpstr>تمحفظ الخلايا</vt:lpstr>
      <vt:lpstr>المحافظ الدقيقة للإيتاء الحقني</vt:lpstr>
      <vt:lpstr>الشريحة 38</vt:lpstr>
      <vt:lpstr>الشريحة 39</vt:lpstr>
      <vt:lpstr>الشريحة 40</vt:lpstr>
      <vt:lpstr>تمحفظ البروتينات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تقنية التمحفظ الدقيق</dc:title>
  <dc:creator>User</dc:creator>
  <cp:lastModifiedBy>User</cp:lastModifiedBy>
  <cp:revision>15</cp:revision>
  <dcterms:created xsi:type="dcterms:W3CDTF">2010-11-02T18:42:35Z</dcterms:created>
  <dcterms:modified xsi:type="dcterms:W3CDTF">2010-11-05T10:41:18Z</dcterms:modified>
</cp:coreProperties>
</file>