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34FF6-987B-422E-A4BB-46D436D00A9D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C732B-D537-4F6B-BBA0-012AFD12818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C732B-D537-4F6B-BBA0-012AFD128184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487F3-A828-42F6-B2F3-760838F84C1C}" type="datetimeFigureOut">
              <a:rPr lang="en-US" smtClean="0"/>
              <a:pPr/>
              <a:t>1/2/2011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B43F5-D356-410D-9995-9BFAD62E61F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النظائر المشعّة</a:t>
            </a:r>
            <a:br>
              <a:rPr lang="ar-SA" dirty="0" smtClean="0"/>
            </a:br>
            <a:r>
              <a:rPr lang="en-GB" dirty="0" smtClean="0"/>
              <a:t>Isotopes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 smtClean="0"/>
              <a:t>النظير المشعّ لعنصر ما يتمتّع بخصائصه الكيميائيّة , وللعنصرين رقم ذرّي واحد . لكن نسبة </a:t>
            </a:r>
            <a:r>
              <a:rPr lang="ar-SA" dirty="0" err="1" smtClean="0"/>
              <a:t>النوترونات</a:t>
            </a:r>
            <a:r>
              <a:rPr lang="ar-SA" dirty="0" smtClean="0"/>
              <a:t> إلى البروتونات في نواة النظير المشعّ غير مستقرّة ( الوزن الذرّي مختلف ) . وإنّ نواة العنصر المشعّ تعاني تفكّكاً تصل في نهايته إلى حالة </a:t>
            </a:r>
            <a:r>
              <a:rPr lang="ar-SA" dirty="0" err="1" smtClean="0"/>
              <a:t>الإستقرار</a:t>
            </a:r>
            <a:r>
              <a:rPr lang="ar-SA" dirty="0" smtClean="0"/>
              <a:t> .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dirty="0" smtClean="0"/>
              <a:t>        إنّ الخليّة التي تعرّض لجرعة معيّنة من الإشعاع تفقد المقدرة على </a:t>
            </a:r>
            <a:r>
              <a:rPr lang="ar-SA" sz="2400" dirty="0" err="1" smtClean="0"/>
              <a:t>الإنقسام</a:t>
            </a:r>
            <a:r>
              <a:rPr lang="ar-SA" sz="2400" dirty="0" smtClean="0"/>
              <a:t> بسبب تكسّر </a:t>
            </a:r>
            <a:r>
              <a:rPr lang="ar-SA" sz="2400" dirty="0" err="1" smtClean="0"/>
              <a:t>صبغيّاتها</a:t>
            </a:r>
            <a:r>
              <a:rPr lang="ar-SA" sz="2400" dirty="0" smtClean="0"/>
              <a:t> </a:t>
            </a:r>
            <a:r>
              <a:rPr lang="ar-SA" sz="2400" dirty="0" err="1" smtClean="0"/>
              <a:t>ولتبدّلات</a:t>
            </a:r>
            <a:r>
              <a:rPr lang="ar-SA" sz="2400" dirty="0" smtClean="0"/>
              <a:t> جزيئيّة أخرى تصيبها . وعلى </a:t>
            </a:r>
            <a:r>
              <a:rPr lang="ar-SA" sz="2400" dirty="0" err="1" smtClean="0"/>
              <a:t>إعتبار</a:t>
            </a:r>
            <a:r>
              <a:rPr lang="ar-SA" sz="2400" dirty="0" smtClean="0"/>
              <a:t> أنّ الخلايا السرطانيّة تكون , خلافاً للخلايا السليمة المحيطة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, بحالة </a:t>
            </a:r>
            <a:r>
              <a:rPr lang="ar-SA" sz="2400" dirty="0" err="1" smtClean="0"/>
              <a:t>إنقسام</a:t>
            </a:r>
            <a:r>
              <a:rPr lang="ar-SA" sz="2400" dirty="0" smtClean="0"/>
              <a:t> دائم تقريباً , فإنّ الآمال التي بنيت على استخدام النظائر المشعّة في إيقاف الإصابة بالسرطان والشفاء منه تغدو آمالاً مبرّرة . </a:t>
            </a:r>
          </a:p>
          <a:p>
            <a:pPr algn="r" rtl="1">
              <a:buNone/>
            </a:pPr>
            <a:r>
              <a:rPr lang="ar-SA" sz="2400" dirty="0" smtClean="0"/>
              <a:t>        يعدّ الراديوم </a:t>
            </a:r>
            <a:r>
              <a:rPr lang="ar-SA" sz="2400" b="1" dirty="0" err="1" smtClean="0"/>
              <a:t>والسترونسيوم</a:t>
            </a:r>
            <a:r>
              <a:rPr lang="ar-SA" sz="2400" dirty="0" smtClean="0"/>
              <a:t> -</a:t>
            </a:r>
            <a:r>
              <a:rPr lang="ar-SA" sz="2400" b="1" dirty="0" smtClean="0"/>
              <a:t>90</a:t>
            </a:r>
            <a:r>
              <a:rPr lang="ar-SA" sz="2400" dirty="0" smtClean="0"/>
              <a:t> </a:t>
            </a:r>
            <a:r>
              <a:rPr lang="en-GB" sz="2400" b="1" dirty="0" err="1" smtClean="0"/>
              <a:t>Sr</a:t>
            </a:r>
            <a:r>
              <a:rPr lang="ar-SA" sz="2400" dirty="0" smtClean="0"/>
              <a:t>  من </a:t>
            </a:r>
            <a:r>
              <a:rPr lang="ar-SA" sz="2400" dirty="0" err="1" smtClean="0"/>
              <a:t>أعتى</a:t>
            </a:r>
            <a:r>
              <a:rPr lang="ar-SA" sz="2400" dirty="0" smtClean="0"/>
              <a:t> المواد المشعّة خطراً على الإنسان .. وتتبع خطورة </a:t>
            </a:r>
            <a:r>
              <a:rPr lang="ar-SA" sz="2400" dirty="0" err="1" smtClean="0"/>
              <a:t>السترونسيوم</a:t>
            </a:r>
            <a:r>
              <a:rPr lang="ar-SA" sz="2400" dirty="0" smtClean="0"/>
              <a:t> المشعّ من تركيزه المرتفع في الغبار الذرّي , نتيجة تكوّنه كعنصر رئيس من العناصر الناجمة عن </a:t>
            </a:r>
            <a:r>
              <a:rPr lang="ar-SA" sz="2400" dirty="0" err="1" smtClean="0"/>
              <a:t>إنشطار</a:t>
            </a:r>
            <a:r>
              <a:rPr lang="ar-SA" sz="2400" dirty="0" smtClean="0"/>
              <a:t> نواتي </a:t>
            </a:r>
            <a:r>
              <a:rPr lang="ar-SA" sz="2400" dirty="0" err="1" smtClean="0"/>
              <a:t>البلوتونيوم</a:t>
            </a:r>
            <a:r>
              <a:rPr lang="ar-SA" sz="2400" dirty="0" smtClean="0"/>
              <a:t> – 239 </a:t>
            </a:r>
            <a:r>
              <a:rPr lang="ar-SA" sz="2400" dirty="0" err="1" smtClean="0"/>
              <a:t>واليورانيوم</a:t>
            </a:r>
            <a:r>
              <a:rPr lang="ar-SA" sz="2400" dirty="0" smtClean="0"/>
              <a:t> – 235 ( يمثّل </a:t>
            </a:r>
            <a:r>
              <a:rPr lang="ar-SA" sz="2400" dirty="0" err="1" smtClean="0"/>
              <a:t>السترونسيوم</a:t>
            </a:r>
            <a:r>
              <a:rPr lang="ar-SA" sz="2400" dirty="0" smtClean="0"/>
              <a:t> – 90 بمفرده     5,8 % من مجموع النواتج </a:t>
            </a:r>
            <a:r>
              <a:rPr lang="ar-SA" sz="2400" dirty="0" err="1" smtClean="0"/>
              <a:t>الإنشطاريّة</a:t>
            </a:r>
            <a:r>
              <a:rPr lang="ar-SA" sz="2400" dirty="0" smtClean="0"/>
              <a:t> </a:t>
            </a:r>
            <a:r>
              <a:rPr lang="ar-SA" sz="2400" dirty="0" err="1" smtClean="0"/>
              <a:t>لليورانيوم</a:t>
            </a:r>
            <a:r>
              <a:rPr lang="ar-SA" sz="2400" dirty="0" smtClean="0"/>
              <a:t> -235 ) , وكذلك لأنه </a:t>
            </a:r>
            <a:r>
              <a:rPr lang="ar-SA" sz="2400" dirty="0" err="1" smtClean="0"/>
              <a:t>يمتصّبسهولة</a:t>
            </a:r>
            <a:r>
              <a:rPr lang="ar-SA" sz="2400" dirty="0" smtClean="0"/>
              <a:t> من قناة الهضم , ويتثبّت  في النهاية في النسيج العظمي , لأنّه يسلك إلى حدّ بعيد سلوك الكالسيوم . </a:t>
            </a:r>
            <a:endParaRPr lang="en-GB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dirty="0" smtClean="0"/>
              <a:t>        كما أنّ </a:t>
            </a:r>
            <a:r>
              <a:rPr lang="ar-SA" sz="2400" dirty="0" err="1" smtClean="0"/>
              <a:t>إطراح</a:t>
            </a:r>
            <a:r>
              <a:rPr lang="ar-SA" sz="2400" dirty="0" smtClean="0"/>
              <a:t> </a:t>
            </a:r>
            <a:r>
              <a:rPr lang="ar-SA" sz="2400" dirty="0" err="1" smtClean="0"/>
              <a:t>السترونسيوم</a:t>
            </a:r>
            <a:r>
              <a:rPr lang="ar-SA" sz="2400" dirty="0" smtClean="0"/>
              <a:t> من الجسم بطيء . يؤدّي تثبّته في بروتينات النسيج العظمي إلى الإصابة بفقر الدم الحاد وبسرطان الكريّات البيض , وذلك نتيجة تأثير جسيمات بيتا في خلايا </a:t>
            </a:r>
            <a:r>
              <a:rPr lang="ar-SA" sz="2400" smtClean="0"/>
              <a:t>نقي العظام . </a:t>
            </a:r>
            <a:endParaRPr lang="en-GB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dirty="0"/>
              <a:t> </a:t>
            </a:r>
            <a:r>
              <a:rPr lang="ar-SA" sz="2400" dirty="0" smtClean="0"/>
              <a:t>   يتمثّل تفكّك </a:t>
            </a:r>
            <a:r>
              <a:rPr lang="ar-SA" sz="2400" b="1" dirty="0" smtClean="0"/>
              <a:t>العنصر</a:t>
            </a:r>
            <a:r>
              <a:rPr lang="ar-SA" sz="2400" dirty="0" smtClean="0"/>
              <a:t> </a:t>
            </a:r>
            <a:r>
              <a:rPr lang="ar-SA" sz="2400" b="1" dirty="0" smtClean="0"/>
              <a:t>المشعّ</a:t>
            </a:r>
            <a:r>
              <a:rPr lang="ar-SA" sz="2400" dirty="0" smtClean="0"/>
              <a:t> بانطلاق جسيمات وأشعّة من النواة , تميّز النظير المشعّ , وتتعلّق شدّتها واستمرار إطلاقها ( عمر النظير المشعّ ) بالوزن الذرّي للنظير نفسه . لقد اكتشف بيير وماري كوري النظائر المشعّة – الراديوم </a:t>
            </a:r>
            <a:r>
              <a:rPr lang="ar-SA" sz="2400" dirty="0" err="1" smtClean="0"/>
              <a:t>و</a:t>
            </a:r>
            <a:r>
              <a:rPr lang="ar-SA" sz="2400" dirty="0" smtClean="0"/>
              <a:t> </a:t>
            </a:r>
            <a:r>
              <a:rPr lang="ar-SA" sz="2400" dirty="0" err="1" smtClean="0"/>
              <a:t>البولونيوم</a:t>
            </a:r>
            <a:r>
              <a:rPr lang="ar-SA" sz="2400" dirty="0" smtClean="0"/>
              <a:t> – نتيجة اكتشاف ظاهرة التفكّك , التي تعانيها هذه العناصر , وتحوّلها بالتالي إلى عناصر أخرى ,ونتيجة اكتشافهما أيضاً التأثير الكيميائي لهذه النظائر. </a:t>
            </a:r>
          </a:p>
          <a:p>
            <a:pPr algn="r" rtl="1">
              <a:buNone/>
            </a:pPr>
            <a:r>
              <a:rPr lang="ar-SA" sz="2400" dirty="0"/>
              <a:t> </a:t>
            </a:r>
            <a:r>
              <a:rPr lang="ar-SA" sz="2400" dirty="0" smtClean="0"/>
              <a:t>       جرى تقدّم هائل في النصف الثاني من القرن الماضي نتيجةً </a:t>
            </a:r>
            <a:r>
              <a:rPr lang="ar-SA" sz="2400" dirty="0" err="1" smtClean="0"/>
              <a:t>للإهتمام</a:t>
            </a:r>
            <a:r>
              <a:rPr lang="ar-SA" sz="2400" dirty="0" smtClean="0"/>
              <a:t> البالغ بهذه النظائر في صناعة آلة الحرب وفي استنباط قنابل أشدّ هولاً وتدميراً .. إنّ </a:t>
            </a:r>
            <a:r>
              <a:rPr lang="ar-SA" sz="2400" dirty="0" err="1" smtClean="0"/>
              <a:t>إنشطار</a:t>
            </a:r>
            <a:r>
              <a:rPr lang="ar-SA" sz="2400" dirty="0" smtClean="0"/>
              <a:t> النظائر المشعّة الثقيلة – خصوصاً </a:t>
            </a:r>
            <a:r>
              <a:rPr lang="ar-SA" sz="2400" dirty="0" err="1" smtClean="0"/>
              <a:t>اليورانيوم</a:t>
            </a:r>
            <a:r>
              <a:rPr lang="ar-SA" sz="2400" dirty="0" smtClean="0"/>
              <a:t> 235</a:t>
            </a:r>
            <a:r>
              <a:rPr lang="en-GB" sz="2400" dirty="0" smtClean="0"/>
              <a:t>U</a:t>
            </a:r>
            <a:r>
              <a:rPr lang="ar-SA" sz="2400" dirty="0" smtClean="0"/>
              <a:t>  في المفاعل الذرّي , يؤدّي إلى تكوّن عدد كبير من النظائر المشعّة . وإنّ الجسيمات والأشعّة  التي تصدر عن النظير المشعّ , يمكن أن تتمثّل بجسيمات </a:t>
            </a:r>
            <a:r>
              <a:rPr lang="ar-SA" sz="2400" dirty="0" err="1" smtClean="0"/>
              <a:t>الألفا</a:t>
            </a:r>
            <a:r>
              <a:rPr lang="ar-SA" sz="2400" dirty="0" smtClean="0"/>
              <a:t> </a:t>
            </a:r>
            <a:r>
              <a:rPr lang="ar-SA" sz="2400" dirty="0" err="1" smtClean="0"/>
              <a:t>والبيتا</a:t>
            </a:r>
            <a:r>
              <a:rPr lang="ar-SA" sz="2400" dirty="0" smtClean="0"/>
              <a:t> وأشعّة </a:t>
            </a:r>
            <a:r>
              <a:rPr lang="ar-SA" sz="2400" dirty="0" err="1" smtClean="0"/>
              <a:t>الغامّا</a:t>
            </a:r>
            <a:r>
              <a:rPr lang="ar-SA" sz="2400" dirty="0" smtClean="0"/>
              <a:t>....</a:t>
            </a:r>
            <a:endParaRPr lang="en-GB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dirty="0" smtClean="0"/>
              <a:t>        اهتمّ الإنسان أيضاً بالنظائر المشعّة للإفادة منها في الطب والزراعة والصناعة وغيرها . أمّا قياس النشاط الإشعاعي لعنصر ما فيكون بالكوري </a:t>
            </a:r>
            <a:r>
              <a:rPr lang="en-GB" sz="2400" dirty="0" smtClean="0"/>
              <a:t>curie / c</a:t>
            </a:r>
            <a:r>
              <a:rPr lang="ar-SA" sz="2400" dirty="0" smtClean="0"/>
              <a:t> , وإنّ الجرعة الإشعاعيّة تقدّر </a:t>
            </a:r>
            <a:r>
              <a:rPr lang="ar-SA" sz="2400" dirty="0" err="1" smtClean="0"/>
              <a:t>بالرونتجن</a:t>
            </a:r>
            <a:r>
              <a:rPr lang="ar-SA" sz="2400" dirty="0" smtClean="0"/>
              <a:t> </a:t>
            </a:r>
            <a:r>
              <a:rPr lang="en-GB" sz="2400" dirty="0" smtClean="0"/>
              <a:t>roentgen / r </a:t>
            </a:r>
            <a:r>
              <a:rPr lang="ar-SA" sz="2400" dirty="0" smtClean="0"/>
              <a:t> . </a:t>
            </a:r>
          </a:p>
          <a:p>
            <a:pPr algn="r" rtl="1">
              <a:buNone/>
            </a:pPr>
            <a:r>
              <a:rPr lang="ar-SA" sz="2400" dirty="0" smtClean="0"/>
              <a:t>        إنّ خلل ما يطرأ على بعض أقسام مفاعل نووي قد يهدّد بكارثة جماعيّة . ونذكر </a:t>
            </a:r>
            <a:r>
              <a:rPr lang="ar-SA" sz="2400" dirty="0" err="1" smtClean="0"/>
              <a:t>ماحدث</a:t>
            </a:r>
            <a:r>
              <a:rPr lang="ar-SA" sz="2400" dirty="0" smtClean="0"/>
              <a:t> عام 1979 لعدد كبير من سكان </a:t>
            </a:r>
            <a:r>
              <a:rPr lang="ar-SA" sz="2400" b="1" dirty="0" err="1" smtClean="0"/>
              <a:t>بنسلافيا</a:t>
            </a:r>
            <a:r>
              <a:rPr lang="ar-SA" sz="2400" dirty="0" smtClean="0"/>
              <a:t> الأمريكيّة , عندما توقّفت أنابيب التبريد عن العمل , وأخذت الحرارة الناجمة عن </a:t>
            </a:r>
            <a:r>
              <a:rPr lang="ar-SA" sz="2400" dirty="0" err="1" smtClean="0"/>
              <a:t>إنشطار</a:t>
            </a:r>
            <a:r>
              <a:rPr lang="ar-SA" sz="2400" dirty="0" smtClean="0"/>
              <a:t> </a:t>
            </a:r>
            <a:r>
              <a:rPr lang="ar-SA" sz="2400" dirty="0" err="1" smtClean="0"/>
              <a:t>اليورانيوم</a:t>
            </a:r>
            <a:r>
              <a:rPr lang="ar-SA" sz="2400" dirty="0" smtClean="0"/>
              <a:t> </a:t>
            </a:r>
            <a:r>
              <a:rPr lang="ar-SA" sz="2400" dirty="0" err="1" smtClean="0"/>
              <a:t>والنوترونات</a:t>
            </a:r>
            <a:r>
              <a:rPr lang="ar-SA" sz="2400" dirty="0" smtClean="0"/>
              <a:t> المتكوّنة تهدّد جدران الإسمنت المسلّح الثخينة </a:t>
            </a:r>
            <a:r>
              <a:rPr lang="ar-SA" sz="2400" dirty="0" err="1" smtClean="0"/>
              <a:t>بالإنصهار</a:t>
            </a:r>
            <a:r>
              <a:rPr lang="ar-SA" sz="2400" dirty="0" smtClean="0"/>
              <a:t> , وتهدّد السكان بانتشار الإشعاع على مساحة قطرها حوالي 100 كيلومتر . وأدّى الهلع بالسكان إلى هجرة منازلهم . إنّ ذرّ بضع غرامات من </a:t>
            </a:r>
            <a:r>
              <a:rPr lang="ar-SA" sz="2400" dirty="0" err="1" smtClean="0"/>
              <a:t>اليورانيوم</a:t>
            </a:r>
            <a:r>
              <a:rPr lang="ar-SA" sz="2400" dirty="0" smtClean="0"/>
              <a:t> – 235  أو من </a:t>
            </a:r>
            <a:r>
              <a:rPr lang="ar-SA" sz="2400" dirty="0" err="1" smtClean="0"/>
              <a:t>البلوتونيوم</a:t>
            </a:r>
            <a:r>
              <a:rPr lang="ar-SA" sz="2400" dirty="0" smtClean="0"/>
              <a:t> – 239 في جو مدينة مثل </a:t>
            </a:r>
            <a:r>
              <a:rPr lang="ar-SA" sz="2400" b="1" dirty="0" smtClean="0"/>
              <a:t>نيويورك</a:t>
            </a:r>
            <a:r>
              <a:rPr lang="ar-SA" sz="2400" dirty="0" smtClean="0"/>
              <a:t> تكفي لقتل سكان هذه المدينة كافّة. </a:t>
            </a:r>
          </a:p>
          <a:p>
            <a:pPr algn="r" rtl="1">
              <a:buNone/>
            </a:pPr>
            <a:r>
              <a:rPr lang="ar-SA" sz="2400" dirty="0" smtClean="0"/>
              <a:t>        </a:t>
            </a:r>
            <a:endParaRPr lang="en-GB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dirty="0" smtClean="0"/>
              <a:t>        </a:t>
            </a:r>
            <a:r>
              <a:rPr lang="ar-SA" sz="2400" dirty="0" smtClean="0"/>
              <a:t>يحدث التسمّم بالنظائر المشعّة نتيجة التماس أو </a:t>
            </a:r>
            <a:r>
              <a:rPr lang="ar-SA" sz="2400" dirty="0" err="1" smtClean="0"/>
              <a:t>الإبتلاع</a:t>
            </a:r>
            <a:r>
              <a:rPr lang="ar-SA" sz="2400" dirty="0" smtClean="0"/>
              <a:t> أو </a:t>
            </a:r>
            <a:r>
              <a:rPr lang="ar-SA" sz="2400" dirty="0" err="1" smtClean="0"/>
              <a:t>الإستنشاق</a:t>
            </a:r>
            <a:r>
              <a:rPr lang="ar-SA" sz="2400" dirty="0" smtClean="0"/>
              <a:t> أو الحقن في الدم . كما تحدث الإصابة نتيجة التعرّض للإشعاعات , كأشعّة </a:t>
            </a:r>
            <a:r>
              <a:rPr lang="ar-SA" sz="2400" dirty="0" err="1" smtClean="0"/>
              <a:t>غاما</a:t>
            </a:r>
            <a:r>
              <a:rPr lang="ar-SA" sz="2400" dirty="0" smtClean="0"/>
              <a:t> مثلاً , ذات الطبيعة </a:t>
            </a:r>
            <a:r>
              <a:rPr lang="ar-SA" sz="2400" dirty="0" err="1" smtClean="0"/>
              <a:t>الكهرمغناطيسيّة</a:t>
            </a:r>
            <a:r>
              <a:rPr lang="ar-SA" sz="2400" dirty="0" smtClean="0"/>
              <a:t> . وفي حالة </a:t>
            </a:r>
            <a:r>
              <a:rPr lang="ar-SA" sz="2400" dirty="0" err="1" smtClean="0"/>
              <a:t>الإنفجارات</a:t>
            </a:r>
            <a:r>
              <a:rPr lang="ar-SA" sz="2400" dirty="0" smtClean="0"/>
              <a:t> الذريّة يقع عدد كبير من الإصابات نتيجة تساقط الغبار الذرّي للعناصر المشعّة الناتجة عن </a:t>
            </a:r>
            <a:r>
              <a:rPr lang="ar-SA" sz="2400" dirty="0" err="1" smtClean="0"/>
              <a:t>إنشطار</a:t>
            </a:r>
            <a:r>
              <a:rPr lang="ar-SA" sz="2400" dirty="0" smtClean="0"/>
              <a:t> نواة </a:t>
            </a:r>
            <a:r>
              <a:rPr lang="ar-SA" sz="2400" dirty="0" err="1" smtClean="0"/>
              <a:t>اليورانيوم</a:t>
            </a:r>
            <a:r>
              <a:rPr lang="ar-SA" sz="2400" dirty="0" smtClean="0"/>
              <a:t> - 235  أو </a:t>
            </a:r>
            <a:r>
              <a:rPr lang="ar-SA" sz="2400" dirty="0" err="1" smtClean="0"/>
              <a:t>البلوتونيوم</a:t>
            </a:r>
            <a:r>
              <a:rPr lang="ar-SA" sz="2400" dirty="0" smtClean="0"/>
              <a:t> – 239 </a:t>
            </a:r>
            <a:r>
              <a:rPr lang="en-GB" sz="2400" dirty="0" smtClean="0"/>
              <a:t>Pl</a:t>
            </a:r>
            <a:r>
              <a:rPr lang="ar-SA" sz="2400" dirty="0" smtClean="0"/>
              <a:t> , واستنشاق هذا الغبار مباشرةً من قبل الإنسان ,أو أخذه على نحو غير مباشر نتيجة تلوّث التربة والماء والنبات. </a:t>
            </a:r>
          </a:p>
          <a:p>
            <a:pPr algn="r" rtl="1">
              <a:buNone/>
            </a:pPr>
            <a:r>
              <a:rPr lang="ar-SA" sz="2400" b="1" dirty="0" smtClean="0"/>
              <a:t>    التأثير في الأعضاء والنسج :  </a:t>
            </a:r>
          </a:p>
          <a:p>
            <a:pPr algn="r" rtl="1">
              <a:buNone/>
            </a:pPr>
            <a:r>
              <a:rPr lang="ar-SA" sz="2400" b="1" dirty="0" smtClean="0"/>
              <a:t>        </a:t>
            </a:r>
            <a:r>
              <a:rPr lang="ar-SA" sz="2400" dirty="0" smtClean="0"/>
              <a:t>أجريت دراسات على من بقي حيّاً من سكان مدينتي هيروشيما </a:t>
            </a:r>
            <a:r>
              <a:rPr lang="ar-SA" sz="2400" dirty="0" err="1" smtClean="0"/>
              <a:t>وناكازاكي</a:t>
            </a:r>
            <a:r>
              <a:rPr lang="ar-SA" sz="2400" dirty="0" smtClean="0"/>
              <a:t> , إثر إلقاء القنبلتين الذرّيّتين عليهما في أواخر الحرب العالميّة الثانية . </a:t>
            </a:r>
            <a:r>
              <a:rPr lang="ar-SA" sz="2400" dirty="0" err="1" smtClean="0"/>
              <a:t>ولاتزال</a:t>
            </a:r>
            <a:r>
              <a:rPr lang="ar-SA" sz="2400" dirty="0" smtClean="0"/>
              <a:t> تظهر في اليابان تشوّهات ذات درجات متفاوتة من الخطورة , بسبب التأثير المسبّب للطفرات في سكان المدينتين المذكورتين ! </a:t>
            </a:r>
            <a:endParaRPr lang="en-GB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dirty="0" smtClean="0"/>
              <a:t>        </a:t>
            </a:r>
            <a:r>
              <a:rPr lang="ar-SA" sz="2400" dirty="0" smtClean="0"/>
              <a:t>بيّنت الدراسات أنّ أعضاء الجسم ونسجه </a:t>
            </a:r>
            <a:r>
              <a:rPr lang="ar-SA" sz="2400" dirty="0" err="1" smtClean="0"/>
              <a:t>لاتتأثر</a:t>
            </a:r>
            <a:r>
              <a:rPr lang="ar-SA" sz="2400" dirty="0" smtClean="0"/>
              <a:t> بالإشعاع تأثّراً واحداً . إذ تكون </a:t>
            </a:r>
            <a:r>
              <a:rPr lang="ar-SA" sz="2400" b="1" dirty="0" smtClean="0"/>
              <a:t>النسج</a:t>
            </a:r>
            <a:r>
              <a:rPr lang="ar-SA" sz="2400" dirty="0" smtClean="0"/>
              <a:t> </a:t>
            </a:r>
            <a:r>
              <a:rPr lang="ar-SA" sz="2400" b="1" dirty="0" smtClean="0"/>
              <a:t>الفتيّة</a:t>
            </a:r>
            <a:r>
              <a:rPr lang="ar-SA" sz="2400" dirty="0" smtClean="0"/>
              <a:t> , حيث يكثر </a:t>
            </a:r>
            <a:r>
              <a:rPr lang="ar-SA" sz="2400" dirty="0" err="1" smtClean="0"/>
              <a:t>الإنقسام</a:t>
            </a:r>
            <a:r>
              <a:rPr lang="ar-SA" sz="2400" dirty="0" smtClean="0"/>
              <a:t> الخلوي , أشدّ النسج تأثّراً بالنظائر المشعّة . ومثال ذلك النسيج المولّد للكريّات الحمر ( نقي العظم ) والجملة </a:t>
            </a:r>
            <a:r>
              <a:rPr lang="ar-SA" sz="2400" dirty="0" err="1" smtClean="0"/>
              <a:t>اللمفيّة</a:t>
            </a:r>
            <a:r>
              <a:rPr lang="ar-SA" sz="2400" dirty="0" smtClean="0"/>
              <a:t> والنسيج </a:t>
            </a:r>
            <a:r>
              <a:rPr lang="ar-SA" sz="2400" dirty="0" err="1" smtClean="0"/>
              <a:t>الظهاري</a:t>
            </a:r>
            <a:r>
              <a:rPr lang="ar-SA" sz="2400" dirty="0" smtClean="0"/>
              <a:t> المنشئ للأعراس في </a:t>
            </a:r>
            <a:r>
              <a:rPr lang="ar-SA" sz="2400" dirty="0" err="1" smtClean="0"/>
              <a:t>المناسل</a:t>
            </a:r>
            <a:r>
              <a:rPr lang="ar-SA" sz="2400" dirty="0" smtClean="0"/>
              <a:t> .. أمّا النسج الأخرى , حيث تكون الخلايا قد تمايزت وحيث يندر </a:t>
            </a:r>
            <a:r>
              <a:rPr lang="ar-SA" sz="2400" dirty="0" err="1" smtClean="0"/>
              <a:t>الإنقسام</a:t>
            </a:r>
            <a:r>
              <a:rPr lang="ar-SA" sz="2400" dirty="0" smtClean="0"/>
              <a:t> الخلوي , فإنّ التأثير يكون محدوداً نسبيّاً . بيد أنّ لبعض النظائر المشعّة </a:t>
            </a:r>
            <a:r>
              <a:rPr lang="ar-SA" sz="2400" b="1" dirty="0" err="1" smtClean="0"/>
              <a:t>إلفة</a:t>
            </a:r>
            <a:r>
              <a:rPr lang="ar-SA" sz="2400" dirty="0" smtClean="0"/>
              <a:t> تجاه نسيج ما , ممّا يؤدي إلى إصابته بالخطر رغم توقّف خلاياه كلّيّاً تقريباً عن </a:t>
            </a:r>
            <a:r>
              <a:rPr lang="ar-SA" sz="2400" dirty="0" err="1" smtClean="0"/>
              <a:t>الإنقسام</a:t>
            </a:r>
            <a:r>
              <a:rPr lang="ar-SA" sz="2400" dirty="0" smtClean="0"/>
              <a:t> ( النسيج العظمي والراديوم </a:t>
            </a:r>
            <a:r>
              <a:rPr lang="ar-SA" sz="2400" dirty="0" err="1" smtClean="0"/>
              <a:t>والسترونسيوم</a:t>
            </a:r>
            <a:r>
              <a:rPr lang="ar-SA" sz="2400" dirty="0" smtClean="0"/>
              <a:t> من جهة , والغدّة الدرقيّة واليود من جهة ثانية ) . </a:t>
            </a:r>
          </a:p>
          <a:p>
            <a:pPr algn="r" rtl="1">
              <a:buNone/>
            </a:pPr>
            <a:r>
              <a:rPr lang="ar-SA" sz="2400" dirty="0" smtClean="0"/>
              <a:t>        يؤثّر الإشعاع في </a:t>
            </a:r>
            <a:r>
              <a:rPr lang="ar-SA" sz="2400" b="1" dirty="0" smtClean="0"/>
              <a:t>نقي</a:t>
            </a:r>
            <a:r>
              <a:rPr lang="ar-SA" sz="2400" dirty="0" smtClean="0"/>
              <a:t> </a:t>
            </a:r>
            <a:r>
              <a:rPr lang="ar-SA" sz="2400" b="1" dirty="0" smtClean="0"/>
              <a:t>العظم</a:t>
            </a:r>
            <a:r>
              <a:rPr lang="ar-SA" sz="2400" dirty="0" smtClean="0"/>
              <a:t> مثبّطاً </a:t>
            </a:r>
            <a:r>
              <a:rPr lang="ar-SA" sz="2400" dirty="0" err="1" smtClean="0"/>
              <a:t>الإنقسام</a:t>
            </a:r>
            <a:r>
              <a:rPr lang="ar-SA" sz="2400" dirty="0" smtClean="0"/>
              <a:t> الخلوي , مسبّباً فقر دم حاد , أو قد يسبّب </a:t>
            </a:r>
            <a:r>
              <a:rPr lang="ar-SA" sz="2400" dirty="0" err="1" smtClean="0"/>
              <a:t>تبدّلات</a:t>
            </a:r>
            <a:r>
              <a:rPr lang="ar-SA" sz="2400" dirty="0" smtClean="0"/>
              <a:t> في </a:t>
            </a:r>
            <a:r>
              <a:rPr lang="ar-SA" sz="2400" dirty="0" err="1" smtClean="0"/>
              <a:t>عضيّات</a:t>
            </a:r>
            <a:r>
              <a:rPr lang="ar-SA" sz="2400" dirty="0" smtClean="0"/>
              <a:t> الخليّة على المستوى الجزيئي , مسبّباً سرطان الكريّات البيض . ويتثبّت </a:t>
            </a:r>
            <a:r>
              <a:rPr lang="ar-SA" sz="2400" dirty="0" err="1" smtClean="0"/>
              <a:t>السترونسيوم</a:t>
            </a:r>
            <a:r>
              <a:rPr lang="ar-SA" sz="2400" dirty="0" smtClean="0"/>
              <a:t> – 89 </a:t>
            </a:r>
            <a:r>
              <a:rPr lang="en-GB" sz="2400" dirty="0" smtClean="0"/>
              <a:t>St</a:t>
            </a:r>
            <a:r>
              <a:rPr lang="ar-SA" sz="2400" dirty="0" smtClean="0"/>
              <a:t>  </a:t>
            </a:r>
            <a:r>
              <a:rPr lang="ar-SA" sz="2400" dirty="0" err="1" smtClean="0"/>
              <a:t>والسترونسيوم</a:t>
            </a:r>
            <a:r>
              <a:rPr lang="ar-SA" sz="2400" dirty="0" smtClean="0"/>
              <a:t> – 90 </a:t>
            </a:r>
            <a:r>
              <a:rPr lang="en-GB" sz="2400" dirty="0" smtClean="0"/>
              <a:t>St</a:t>
            </a:r>
            <a:r>
              <a:rPr lang="ar-SA" sz="2400" dirty="0" smtClean="0"/>
              <a:t> وكذلك </a:t>
            </a:r>
            <a:r>
              <a:rPr lang="ar-SA" sz="2400" dirty="0" err="1" smtClean="0"/>
              <a:t>البلوتونيوم</a:t>
            </a:r>
            <a:r>
              <a:rPr lang="ar-SA" sz="2400" dirty="0" smtClean="0"/>
              <a:t> 239  </a:t>
            </a:r>
            <a:r>
              <a:rPr lang="ar-SA" sz="2400" dirty="0" err="1" smtClean="0"/>
              <a:t>والباريوم</a:t>
            </a:r>
            <a:r>
              <a:rPr lang="ar-SA" sz="2400" dirty="0" smtClean="0"/>
              <a:t> –140 </a:t>
            </a:r>
            <a:r>
              <a:rPr lang="en-GB" sz="2400" dirty="0" err="1" smtClean="0"/>
              <a:t>Ba</a:t>
            </a:r>
            <a:r>
              <a:rPr lang="ar-SA" sz="2400" dirty="0" smtClean="0"/>
              <a:t> في النسيج العظمي , مرتبطةً بالبروتينات</a:t>
            </a:r>
            <a:r>
              <a:rPr lang="ar-SA" sz="2000" dirty="0" smtClean="0"/>
              <a:t> ومسببةً بإشعاعاتها السرطان . </a:t>
            </a:r>
            <a:endParaRPr lang="en-GB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dirty="0" smtClean="0"/>
              <a:t>    </a:t>
            </a:r>
            <a:r>
              <a:rPr lang="ar-SA" sz="2400" dirty="0" smtClean="0"/>
              <a:t>كما تؤثّر المواد المشعّة في الجملة </a:t>
            </a:r>
            <a:r>
              <a:rPr lang="ar-SA" sz="2400" b="1" dirty="0" err="1" smtClean="0"/>
              <a:t>اللمفيّة</a:t>
            </a:r>
            <a:r>
              <a:rPr lang="ar-SA" sz="2400" dirty="0" smtClean="0"/>
              <a:t> والطحال , وكذلك في الجهاز </a:t>
            </a:r>
            <a:r>
              <a:rPr lang="ar-SA" sz="2400" dirty="0" err="1" smtClean="0"/>
              <a:t>البطاني</a:t>
            </a:r>
            <a:r>
              <a:rPr lang="ar-SA" sz="2400" dirty="0" smtClean="0"/>
              <a:t> الشبكي ( الخلايا التي تكوّن الشعريّات الدمويّة وتبطّن الأوعية الدمويّة ) , ممّا يسبب </a:t>
            </a:r>
            <a:r>
              <a:rPr lang="ar-SA" sz="2400" dirty="0" err="1" smtClean="0"/>
              <a:t>إنهيار</a:t>
            </a:r>
            <a:r>
              <a:rPr lang="ar-SA" sz="2400" dirty="0" smtClean="0"/>
              <a:t> </a:t>
            </a:r>
            <a:r>
              <a:rPr lang="ar-SA" sz="2400" dirty="0" err="1" smtClean="0"/>
              <a:t>الجهاذ</a:t>
            </a:r>
            <a:r>
              <a:rPr lang="ar-SA" sz="2400" dirty="0" smtClean="0"/>
              <a:t> المناعي , وبالتالي التعرّض </a:t>
            </a:r>
            <a:r>
              <a:rPr lang="ar-SA" sz="2400" dirty="0" err="1" smtClean="0"/>
              <a:t>للعداوى</a:t>
            </a:r>
            <a:r>
              <a:rPr lang="ar-SA" sz="2400" dirty="0" smtClean="0"/>
              <a:t> , وقد يصاب الشخص بسرطان الكريّات البيض . </a:t>
            </a:r>
          </a:p>
          <a:p>
            <a:pPr algn="r" rtl="1">
              <a:buNone/>
            </a:pPr>
            <a:r>
              <a:rPr lang="ar-SA" sz="2400" dirty="0" smtClean="0"/>
              <a:t>        إنّ تماس المواد المشعة مع </a:t>
            </a:r>
            <a:r>
              <a:rPr lang="ar-SA" sz="2400" b="1" dirty="0" smtClean="0"/>
              <a:t>الجلد </a:t>
            </a:r>
            <a:r>
              <a:rPr lang="ar-SA" sz="2400" dirty="0" smtClean="0"/>
              <a:t>قد يسبب حروق تقرحية وتساقط أشعار المنطقة المصابة , وفي الحالات الشديدة يتورّم الجلد سرطانيّاً . </a:t>
            </a:r>
          </a:p>
          <a:p>
            <a:pPr algn="r" rtl="1">
              <a:buNone/>
            </a:pPr>
            <a:r>
              <a:rPr lang="ar-SA" sz="2400" dirty="0" smtClean="0"/>
              <a:t>       وإنّ </a:t>
            </a:r>
            <a:r>
              <a:rPr lang="ar-SA" sz="2400" b="1" dirty="0" smtClean="0"/>
              <a:t>ابتلاع</a:t>
            </a:r>
            <a:r>
              <a:rPr lang="ar-SA" sz="2400" dirty="0" smtClean="0"/>
              <a:t> المواد المشعة يحدث </a:t>
            </a:r>
            <a:r>
              <a:rPr lang="ar-SA" sz="2400" dirty="0" err="1" smtClean="0"/>
              <a:t>القياء</a:t>
            </a:r>
            <a:r>
              <a:rPr lang="ar-SA" sz="2400" dirty="0" smtClean="0"/>
              <a:t> أو الإسهال أو كليهما . ويتعذّر تجدّد </a:t>
            </a:r>
            <a:r>
              <a:rPr lang="ar-SA" sz="2400" dirty="0" err="1" smtClean="0"/>
              <a:t>ظهارة</a:t>
            </a:r>
            <a:r>
              <a:rPr lang="ar-SA" sz="2400" dirty="0" smtClean="0"/>
              <a:t> المعي فتموت بمرور الغذاء الملوّث . وإذا استمرّ تأثير الإشعاع تتقرّح قناة الهضم . </a:t>
            </a:r>
          </a:p>
          <a:p>
            <a:pPr algn="r" rtl="1">
              <a:buNone/>
            </a:pPr>
            <a:r>
              <a:rPr lang="ar-SA" sz="2400" dirty="0" smtClean="0"/>
              <a:t>        ثمّة خمسة نظائر مشعّة , </a:t>
            </a:r>
            <a:r>
              <a:rPr lang="ar-SA" sz="2400" dirty="0" err="1" smtClean="0"/>
              <a:t>السترونسيوم</a:t>
            </a:r>
            <a:r>
              <a:rPr lang="ar-SA" sz="2400" dirty="0" smtClean="0"/>
              <a:t> واليود </a:t>
            </a:r>
            <a:r>
              <a:rPr lang="ar-SA" sz="2400" dirty="0" err="1" smtClean="0"/>
              <a:t>والسيزيوم</a:t>
            </a:r>
            <a:r>
              <a:rPr lang="ar-SA" sz="2400" dirty="0" smtClean="0"/>
              <a:t> </a:t>
            </a:r>
            <a:r>
              <a:rPr lang="ar-SA" sz="2400" dirty="0" err="1" smtClean="0"/>
              <a:t>والباريوم</a:t>
            </a:r>
            <a:r>
              <a:rPr lang="ar-SA" sz="2400" dirty="0" smtClean="0"/>
              <a:t> </a:t>
            </a:r>
            <a:r>
              <a:rPr lang="ar-SA" sz="2400" dirty="0" err="1" smtClean="0"/>
              <a:t>والتيلور</a:t>
            </a:r>
            <a:r>
              <a:rPr lang="ar-SA" sz="2400" dirty="0" smtClean="0"/>
              <a:t> , تمتصّ من قبل خلايا </a:t>
            </a:r>
            <a:r>
              <a:rPr lang="ar-SA" sz="2400" dirty="0" err="1" smtClean="0"/>
              <a:t>ظهارة</a:t>
            </a:r>
            <a:r>
              <a:rPr lang="ar-SA" sz="2400" dirty="0" smtClean="0"/>
              <a:t> أنبوب الهضم . أمّا بقيّة النظائر المشعّة الناتجة عن </a:t>
            </a:r>
            <a:r>
              <a:rPr lang="ar-SA" sz="2400" dirty="0" err="1" smtClean="0"/>
              <a:t>الإنشطار</a:t>
            </a:r>
            <a:r>
              <a:rPr lang="ar-SA" sz="2400" dirty="0" smtClean="0"/>
              <a:t> النووي </a:t>
            </a:r>
            <a:r>
              <a:rPr lang="ar-SA" sz="2400" dirty="0" err="1" smtClean="0"/>
              <a:t>فلاتمتصّ</a:t>
            </a:r>
            <a:r>
              <a:rPr lang="ar-SA" sz="2400" dirty="0" smtClean="0"/>
              <a:t> أبداً . 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dirty="0" smtClean="0"/>
              <a:t>        </a:t>
            </a:r>
            <a:r>
              <a:rPr lang="ar-SA" sz="2400" dirty="0" smtClean="0"/>
              <a:t>تؤثّر أنواع الإشعاع على غدّة </a:t>
            </a:r>
            <a:r>
              <a:rPr lang="ar-SA" sz="2400" b="1" dirty="0" err="1" smtClean="0"/>
              <a:t>الكظر</a:t>
            </a:r>
            <a:r>
              <a:rPr lang="ar-SA" sz="2400" dirty="0" smtClean="0"/>
              <a:t> وقشرتها . فتحدث فيها اضطرابات وظيفية , تنعكس على سكّر الدم  وأيونات الدم .. ويتراكم اليود – 131 </a:t>
            </a:r>
            <a:r>
              <a:rPr lang="en-GB" sz="2400" dirty="0" smtClean="0"/>
              <a:t>I</a:t>
            </a:r>
            <a:r>
              <a:rPr lang="ar-SA" sz="2400" dirty="0" smtClean="0"/>
              <a:t> في الغدة </a:t>
            </a:r>
            <a:r>
              <a:rPr lang="ar-SA" sz="2400" b="1" dirty="0" smtClean="0"/>
              <a:t>الدرقيّة</a:t>
            </a:r>
            <a:r>
              <a:rPr lang="ar-SA" sz="2400" dirty="0" smtClean="0"/>
              <a:t> – يدخل اليود في تركيب </a:t>
            </a:r>
            <a:r>
              <a:rPr lang="ar-SA" sz="2400" dirty="0" err="1" smtClean="0"/>
              <a:t>التيروكسين</a:t>
            </a:r>
            <a:r>
              <a:rPr lang="ar-SA" sz="2400" dirty="0" smtClean="0"/>
              <a:t> , الذي تفرزه هذه الغدّة – فيحدث اضطرابات تؤدي إلى تضخّمها . ويخبل تركيز </a:t>
            </a:r>
            <a:r>
              <a:rPr lang="ar-SA" sz="2400" dirty="0" err="1" smtClean="0"/>
              <a:t>التيروكسين</a:t>
            </a:r>
            <a:r>
              <a:rPr lang="ar-SA" sz="2400" dirty="0" smtClean="0"/>
              <a:t> في الدم . وينعكس ذلك على </a:t>
            </a:r>
            <a:r>
              <a:rPr lang="ar-SA" sz="2400" dirty="0" err="1" smtClean="0"/>
              <a:t>الإستقلاب</a:t>
            </a:r>
            <a:r>
              <a:rPr lang="ar-SA" sz="2400" dirty="0" smtClean="0"/>
              <a:t> العام .. </a:t>
            </a:r>
          </a:p>
          <a:p>
            <a:pPr algn="r" rtl="1">
              <a:buNone/>
            </a:pPr>
            <a:r>
              <a:rPr lang="ar-SA" sz="2400" dirty="0" smtClean="0"/>
              <a:t>        أمّا </a:t>
            </a:r>
            <a:r>
              <a:rPr lang="ar-SA" sz="2400" b="1" dirty="0" smtClean="0"/>
              <a:t>الكليتان</a:t>
            </a:r>
            <a:r>
              <a:rPr lang="ar-SA" sz="2400" dirty="0" smtClean="0"/>
              <a:t> والحالبان والمثانة , الجهاز الذي يقوم بتخليص المواد المشعة من الجسم  , وخصوصاً </a:t>
            </a:r>
            <a:r>
              <a:rPr lang="ar-SA" sz="2400" dirty="0" err="1" smtClean="0"/>
              <a:t>اليورانيوم</a:t>
            </a:r>
            <a:r>
              <a:rPr lang="ar-SA" sz="2400" dirty="0" smtClean="0"/>
              <a:t> – 235 </a:t>
            </a:r>
            <a:r>
              <a:rPr lang="en-GB" sz="2400" dirty="0" smtClean="0"/>
              <a:t>U</a:t>
            </a:r>
            <a:r>
              <a:rPr lang="ar-SA" sz="2400" dirty="0" smtClean="0"/>
              <a:t> فيصاب , خصوصاً الكليتين . إذ تعاني الأنابيب الكلوية تخرّباً خطيراً . </a:t>
            </a:r>
          </a:p>
          <a:p>
            <a:pPr algn="r" rtl="1">
              <a:buNone/>
            </a:pPr>
            <a:r>
              <a:rPr lang="ar-SA" sz="2400" dirty="0" smtClean="0"/>
              <a:t>        وتؤثّر الإشعاعات , وخصوصاً </a:t>
            </a:r>
            <a:r>
              <a:rPr lang="ar-SA" sz="2400" dirty="0" err="1" smtClean="0"/>
              <a:t>النوترونات</a:t>
            </a:r>
            <a:r>
              <a:rPr lang="ar-SA" sz="2400" dirty="0" smtClean="0"/>
              <a:t> وأشعة </a:t>
            </a:r>
            <a:r>
              <a:rPr lang="ar-SA" sz="2400" dirty="0" err="1" smtClean="0"/>
              <a:t>غاما</a:t>
            </a:r>
            <a:r>
              <a:rPr lang="ar-SA" sz="2400" dirty="0" smtClean="0"/>
              <a:t> في ألياف وخلايا الجسم البلّوري </a:t>
            </a:r>
            <a:r>
              <a:rPr lang="ar-SA" sz="2400" b="1" dirty="0" smtClean="0"/>
              <a:t>للعين</a:t>
            </a:r>
            <a:r>
              <a:rPr lang="ar-SA" sz="2400" dirty="0" smtClean="0"/>
              <a:t> . فتفقد العدسة </a:t>
            </a:r>
            <a:r>
              <a:rPr lang="ar-SA" sz="2400" dirty="0" err="1" smtClean="0"/>
              <a:t>الشفيفة</a:t>
            </a:r>
            <a:r>
              <a:rPr lang="ar-SA" sz="2400" dirty="0" smtClean="0"/>
              <a:t> شفافيتها , وتحدث الإصابة التقليدية المعروفة باسم </a:t>
            </a:r>
            <a:r>
              <a:rPr lang="ar-SA" sz="2400" dirty="0" err="1" smtClean="0"/>
              <a:t>السادّ</a:t>
            </a:r>
            <a:r>
              <a:rPr lang="ar-SA" sz="2400" dirty="0" smtClean="0"/>
              <a:t> </a:t>
            </a:r>
            <a:r>
              <a:rPr lang="en-GB" sz="2400" dirty="0" smtClean="0"/>
              <a:t>cataract </a:t>
            </a:r>
            <a:r>
              <a:rPr lang="ar-SA" sz="2400" dirty="0" smtClean="0"/>
              <a:t> ( زوال </a:t>
            </a:r>
            <a:r>
              <a:rPr lang="ar-SA" sz="2400" dirty="0" err="1" smtClean="0"/>
              <a:t>شفوفيّة</a:t>
            </a:r>
            <a:r>
              <a:rPr lang="ar-SA" sz="2400" dirty="0" smtClean="0"/>
              <a:t> الجسم البلّوري ) 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400" dirty="0" smtClean="0"/>
              <a:t>        الخلايا </a:t>
            </a:r>
            <a:r>
              <a:rPr lang="ar-SA" sz="2400" b="1" dirty="0" smtClean="0"/>
              <a:t>التناسليّة</a:t>
            </a:r>
            <a:r>
              <a:rPr lang="ar-SA" sz="2400" dirty="0" smtClean="0"/>
              <a:t> المنشئة , الموجودة في الخصية والمبيض , تتحسّس لأنواع الإشعاع . ويكفي تعريض </a:t>
            </a:r>
            <a:r>
              <a:rPr lang="ar-SA" sz="2400" dirty="0" err="1" smtClean="0"/>
              <a:t>المناسل</a:t>
            </a:r>
            <a:r>
              <a:rPr lang="ar-SA" sz="2400" dirty="0" smtClean="0"/>
              <a:t> إلى جرعات ضئيلة من الإشعاع حتى تصاب </a:t>
            </a:r>
            <a:r>
              <a:rPr lang="ar-SA" sz="2400" dirty="0" err="1" smtClean="0"/>
              <a:t>بنيويأ</a:t>
            </a:r>
            <a:r>
              <a:rPr lang="ar-SA" sz="2400" dirty="0" smtClean="0"/>
              <a:t> . وتتمثّل هذه الإصابة بعقم جنسي بفقدان قدرة خلايا </a:t>
            </a:r>
            <a:r>
              <a:rPr lang="ar-SA" sz="2400" dirty="0" err="1" smtClean="0"/>
              <a:t>الظهارة</a:t>
            </a:r>
            <a:r>
              <a:rPr lang="ar-SA" sz="2400" dirty="0" smtClean="0"/>
              <a:t> المنشئة على </a:t>
            </a:r>
            <a:r>
              <a:rPr lang="ar-SA" sz="2400" dirty="0" err="1" smtClean="0"/>
              <a:t>الإنقسام</a:t>
            </a:r>
            <a:r>
              <a:rPr lang="ar-SA" sz="2400" dirty="0" smtClean="0"/>
              <a:t> أو </a:t>
            </a:r>
            <a:r>
              <a:rPr lang="ar-SA" sz="2400" dirty="0" err="1" smtClean="0"/>
              <a:t>بتخرّبها</a:t>
            </a:r>
            <a:r>
              <a:rPr lang="ar-SA" sz="2400" dirty="0" smtClean="0"/>
              <a:t> كليّاً . وقد تحدث طفرات تصيب الخلايا المنشئة , فتنتقل إلى </a:t>
            </a:r>
            <a:r>
              <a:rPr lang="ar-SA" sz="2400" dirty="0" err="1" smtClean="0"/>
              <a:t>الأعراث</a:t>
            </a:r>
            <a:r>
              <a:rPr lang="ar-SA" sz="2400" dirty="0" smtClean="0"/>
              <a:t> , ثم إلى الأبناء . وإنّ ظهور أثر هذه الطفرات </a:t>
            </a:r>
            <a:r>
              <a:rPr lang="ar-SA" sz="2400" dirty="0" err="1" smtClean="0"/>
              <a:t>لايجري</a:t>
            </a:r>
            <a:r>
              <a:rPr lang="ar-SA" sz="2400" dirty="0" smtClean="0"/>
              <a:t> بالضرورة في الجيل الأول أو الثاني , بل قد يتطلّب عدداً من الأجيال ..  </a:t>
            </a:r>
          </a:p>
          <a:p>
            <a:pPr algn="r" rtl="1">
              <a:buNone/>
            </a:pPr>
            <a:r>
              <a:rPr lang="ar-SA" sz="2400" dirty="0" smtClean="0"/>
              <a:t>        يعدّ </a:t>
            </a:r>
            <a:r>
              <a:rPr lang="ar-SA" sz="2400" b="1" dirty="0" smtClean="0"/>
              <a:t>الكبد</a:t>
            </a:r>
            <a:r>
              <a:rPr lang="ar-SA" sz="2400" dirty="0" smtClean="0"/>
              <a:t> </a:t>
            </a:r>
            <a:r>
              <a:rPr lang="ar-SA" sz="2400" b="1" dirty="0" smtClean="0"/>
              <a:t>والدماغ</a:t>
            </a:r>
            <a:r>
              <a:rPr lang="ar-SA" sz="2400" dirty="0" smtClean="0"/>
              <a:t> </a:t>
            </a:r>
            <a:r>
              <a:rPr lang="ar-SA" sz="2400" b="1" dirty="0" smtClean="0"/>
              <a:t>والعضلات</a:t>
            </a:r>
            <a:r>
              <a:rPr lang="ar-SA" sz="2400" dirty="0" smtClean="0"/>
              <a:t> أقلّ الأعضاء تأثّراً بالإشعاع , وبالتالي من أشدّ نسج الجسم مقاومةً لتأثيره المخرّب . </a:t>
            </a:r>
            <a:endParaRPr lang="ar-SA" sz="2400" smtClean="0"/>
          </a:p>
          <a:p>
            <a:pPr algn="r" rtl="1">
              <a:buNone/>
            </a:pPr>
            <a:endParaRPr lang="en-GB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None/>
            </a:pPr>
            <a:r>
              <a:rPr lang="ar-SA" sz="2400" b="1" dirty="0" smtClean="0"/>
              <a:t>    آليّة تأثير المواد المشعّة : </a:t>
            </a:r>
          </a:p>
          <a:p>
            <a:pPr algn="r" rtl="1">
              <a:buNone/>
            </a:pPr>
            <a:r>
              <a:rPr lang="ar-SA" sz="2400" dirty="0" smtClean="0"/>
              <a:t>        يحدث التأثير الإشعاعي , كما أشرنا سابقاً , في المادة الحيّة نتيجة تأيّن جزيئات الماء , الذي يكوّن قسماً رئيساً من هذه المادة . </a:t>
            </a:r>
            <a:r>
              <a:rPr lang="ar-SA" sz="2400" dirty="0" err="1" smtClean="0"/>
              <a:t>فالطاقه</a:t>
            </a:r>
            <a:r>
              <a:rPr lang="ar-SA" sz="2400" dirty="0" smtClean="0"/>
              <a:t> التي تحملها الجسيمات أو الأشعّة المنطلقة من النظير المشع تسبّب تأيّن الماء , وتكوّن في البدء بروتونات الهيدروجين وجذور </a:t>
            </a:r>
            <a:r>
              <a:rPr lang="ar-SA" sz="2400" dirty="0" err="1" smtClean="0"/>
              <a:t>الهيدروكسيل</a:t>
            </a:r>
            <a:r>
              <a:rPr lang="ar-SA" sz="2400" dirty="0" smtClean="0"/>
              <a:t> , التي تتفاعل بدورها آنيّاً مع جزيئات </a:t>
            </a:r>
            <a:r>
              <a:rPr lang="ar-SA" sz="2400" dirty="0" err="1" smtClean="0"/>
              <a:t>الماءلتكوّن</a:t>
            </a:r>
            <a:r>
              <a:rPr lang="ar-SA" sz="2400" dirty="0" smtClean="0"/>
              <a:t> </a:t>
            </a:r>
            <a:r>
              <a:rPr lang="en-GB" sz="2400" dirty="0" smtClean="0"/>
              <a:t>H202 </a:t>
            </a:r>
            <a:r>
              <a:rPr lang="ar-SA" sz="2400" dirty="0" smtClean="0"/>
              <a:t> , </a:t>
            </a:r>
            <a:r>
              <a:rPr lang="en-GB" sz="2400" dirty="0" smtClean="0"/>
              <a:t>O3</a:t>
            </a:r>
            <a:r>
              <a:rPr lang="ar-SA" sz="2400" dirty="0" smtClean="0"/>
              <a:t> بالإضافة إلى كمّيّة ضخمة من الإلكترونات . وتستطيع هذه </a:t>
            </a:r>
            <a:r>
              <a:rPr lang="ar-SA" sz="2400" dirty="0" err="1" smtClean="0"/>
              <a:t>الأكاسيد</a:t>
            </a:r>
            <a:r>
              <a:rPr lang="ar-SA" sz="2400" dirty="0" smtClean="0"/>
              <a:t> والأيونات أن تحطّم الروابط بين الجزيئات </a:t>
            </a:r>
            <a:r>
              <a:rPr lang="ar-SA" sz="2400" dirty="0" err="1" smtClean="0"/>
              <a:t>البروتونيّة</a:t>
            </a:r>
            <a:r>
              <a:rPr lang="ar-SA" sz="2400" dirty="0" smtClean="0"/>
              <a:t> وجزيئات </a:t>
            </a:r>
            <a:r>
              <a:rPr lang="ar-SA" sz="2400" dirty="0" err="1" smtClean="0"/>
              <a:t>الحموض</a:t>
            </a:r>
            <a:r>
              <a:rPr lang="ar-SA" sz="2400" dirty="0" smtClean="0"/>
              <a:t> النووية , وخصوصاً الروابط الهيدروجينيّة ..كما يمكن </a:t>
            </a:r>
            <a:r>
              <a:rPr lang="ar-SA" sz="2400" dirty="0" err="1" smtClean="0"/>
              <a:t>لذرات</a:t>
            </a:r>
            <a:r>
              <a:rPr lang="ar-SA" sz="2400" dirty="0" smtClean="0"/>
              <a:t> العناصر المشعة أن ترتبط بالجزيئات الضخمة ( </a:t>
            </a:r>
            <a:r>
              <a:rPr lang="ar-SA" sz="2400" dirty="0" err="1" smtClean="0"/>
              <a:t>السترونسيوم</a:t>
            </a:r>
            <a:r>
              <a:rPr lang="ar-SA" sz="2400" dirty="0" smtClean="0"/>
              <a:t> والراديوم , ومعظم العناصر الثقيلة الناجمة عن </a:t>
            </a:r>
            <a:r>
              <a:rPr lang="ar-SA" sz="2400" dirty="0" err="1" smtClean="0"/>
              <a:t>الإنشطار</a:t>
            </a:r>
            <a:r>
              <a:rPr lang="ar-SA" sz="2400" dirty="0" smtClean="0"/>
              <a:t> النووي ) .  وتتجلّى النتائج المباشرة بتشوّه الشكل الفراغي للبروتينات وتكسّر </a:t>
            </a:r>
            <a:r>
              <a:rPr lang="ar-SA" sz="2400" dirty="0" err="1" smtClean="0"/>
              <a:t>الصبغيّات</a:t>
            </a:r>
            <a:r>
              <a:rPr lang="ar-SA" sz="2400" dirty="0" smtClean="0"/>
              <a:t> .. ويؤدي هذا إمّا إلى تثبيط </a:t>
            </a:r>
            <a:r>
              <a:rPr lang="ar-SA" sz="2400" dirty="0" err="1" smtClean="0"/>
              <a:t>الإنقسام</a:t>
            </a:r>
            <a:r>
              <a:rPr lang="ar-SA" sz="2400" dirty="0" smtClean="0"/>
              <a:t> الخلوي وتخرّب الخلايا , أو إثارة </a:t>
            </a:r>
            <a:r>
              <a:rPr lang="ar-SA" sz="2400" dirty="0" err="1" smtClean="0"/>
              <a:t>إنقسام</a:t>
            </a:r>
            <a:r>
              <a:rPr lang="ar-SA" sz="2400" dirty="0" smtClean="0"/>
              <a:t> فوضوي يتجلّى </a:t>
            </a:r>
            <a:r>
              <a:rPr lang="ar-SA" sz="2400" smtClean="0"/>
              <a:t>بورم سرطاني . </a:t>
            </a:r>
            <a:endParaRPr lang="en-GB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1253</Words>
  <Application>Microsoft Office PowerPoint</Application>
  <PresentationFormat>On-screen Show (4:3)</PresentationFormat>
  <Paragraphs>27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النظائر المشعّة Isotopes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النظائر المشعّة Isotopes</dc:title>
  <dc:creator> </dc:creator>
  <cp:lastModifiedBy> </cp:lastModifiedBy>
  <cp:revision>10</cp:revision>
  <dcterms:created xsi:type="dcterms:W3CDTF">2011-01-01T21:24:55Z</dcterms:created>
  <dcterms:modified xsi:type="dcterms:W3CDTF">2011-01-02T17:17:14Z</dcterms:modified>
</cp:coreProperties>
</file>