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4BA4-F3DD-450C-9D7B-A5C95497F90C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B7CFD-01F9-4581-85C7-2A7ECDC758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4BA4-F3DD-450C-9D7B-A5C95497F90C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B7CFD-01F9-4581-85C7-2A7ECDC758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4BA4-F3DD-450C-9D7B-A5C95497F90C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B7CFD-01F9-4581-85C7-2A7ECDC758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4BA4-F3DD-450C-9D7B-A5C95497F90C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B7CFD-01F9-4581-85C7-2A7ECDC758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4BA4-F3DD-450C-9D7B-A5C95497F90C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B7CFD-01F9-4581-85C7-2A7ECDC758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4BA4-F3DD-450C-9D7B-A5C95497F90C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B7CFD-01F9-4581-85C7-2A7ECDC758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4BA4-F3DD-450C-9D7B-A5C95497F90C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B7CFD-01F9-4581-85C7-2A7ECDC758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4BA4-F3DD-450C-9D7B-A5C95497F90C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B7CFD-01F9-4581-85C7-2A7ECDC758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4BA4-F3DD-450C-9D7B-A5C95497F90C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B7CFD-01F9-4581-85C7-2A7ECDC758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4BA4-F3DD-450C-9D7B-A5C95497F90C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B7CFD-01F9-4581-85C7-2A7ECDC758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4BA4-F3DD-450C-9D7B-A5C95497F90C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B7CFD-01F9-4581-85C7-2A7ECDC758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D4BA4-F3DD-450C-9D7B-A5C95497F90C}" type="datetimeFigureOut">
              <a:rPr lang="en-US" smtClean="0"/>
              <a:t>11/5/2014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B7CFD-01F9-4581-85C7-2A7ECDC758E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Catatan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r>
              <a:rPr lang="en-US" dirty="0" err="1" smtClean="0"/>
              <a:t>Tugas</a:t>
            </a:r>
            <a:r>
              <a:rPr lang="en-US" dirty="0" smtClean="0"/>
              <a:t> </a:t>
            </a:r>
            <a:r>
              <a:rPr lang="en-US" dirty="0" err="1" smtClean="0"/>
              <a:t>kelompok</a:t>
            </a:r>
            <a:r>
              <a:rPr lang="en-US" dirty="0" smtClean="0"/>
              <a:t> yang </a:t>
            </a:r>
            <a:r>
              <a:rPr lang="en-US" dirty="0" err="1" smtClean="0"/>
              <a:t>presentasi</a:t>
            </a:r>
            <a:r>
              <a:rPr lang="en-US" dirty="0" smtClean="0"/>
              <a:t>: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Membuat</a:t>
            </a:r>
            <a:r>
              <a:rPr lang="en-US" dirty="0" smtClean="0"/>
              <a:t> </a:t>
            </a:r>
            <a:r>
              <a:rPr lang="en-US" dirty="0" err="1" smtClean="0"/>
              <a:t>ppt</a:t>
            </a:r>
            <a:r>
              <a:rPr lang="en-US" dirty="0" smtClean="0"/>
              <a:t> </a:t>
            </a:r>
            <a:r>
              <a:rPr lang="en-US" dirty="0" err="1" smtClean="0"/>
              <a:t>presentasi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outline yang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ditentukan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smtClean="0"/>
              <a:t>chapter </a:t>
            </a:r>
            <a:r>
              <a:rPr lang="en-US" smtClean="0"/>
              <a:t>13</a:t>
            </a:r>
            <a:r>
              <a:rPr lang="en-US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slide </a:t>
            </a:r>
            <a:r>
              <a:rPr lang="en-US" dirty="0" err="1" smtClean="0"/>
              <a:t>ini</a:t>
            </a:r>
            <a:r>
              <a:rPr lang="en-US" dirty="0" smtClean="0"/>
              <a:t>), </a:t>
            </a:r>
            <a:r>
              <a:rPr lang="en-US" dirty="0" err="1" smtClean="0"/>
              <a:t>di</a:t>
            </a:r>
            <a:r>
              <a:rPr lang="en-US" dirty="0" smtClean="0"/>
              <a:t> print </a:t>
            </a:r>
            <a:r>
              <a:rPr lang="en-US" dirty="0" err="1" smtClean="0"/>
              <a:t>warna</a:t>
            </a:r>
            <a:r>
              <a:rPr lang="en-US" dirty="0" smtClean="0"/>
              <a:t> 1 kali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dikumpulkan</a:t>
            </a:r>
            <a:r>
              <a:rPr lang="en-US" dirty="0" smtClean="0"/>
              <a:t> </a:t>
            </a:r>
            <a:r>
              <a:rPr lang="en-US" dirty="0" err="1" smtClean="0"/>
              <a:t>sebelum</a:t>
            </a:r>
            <a:r>
              <a:rPr lang="en-US" dirty="0" smtClean="0"/>
              <a:t> </a:t>
            </a:r>
            <a:r>
              <a:rPr lang="en-US" dirty="0" err="1" smtClean="0"/>
              <a:t>presentasi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kelas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Kirim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email: ekpembangunan2014@gmail.com</a:t>
            </a:r>
            <a:endParaRPr lang="en-US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13-</a:t>
            </a:r>
            <a:fld id="{F72986C6-7ED8-4C72-A603-65EC83F8A43A}" type="slidenum">
              <a:rPr lang="en-US"/>
              <a:pPr/>
              <a:t>10</a:t>
            </a:fld>
            <a:endParaRPr lang="en-US"/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/>
              <a:t>Table 13.4  </a:t>
            </a:r>
            <a:r>
              <a:rPr lang="en-US" sz="2000" b="0"/>
              <a:t>Before and After the 1980s Debt Crisis: Current Account Balances and Capital Account Net financial Transfers of Developing Countries, 1978-1990 (billions of dollars)</a:t>
            </a:r>
            <a:endParaRPr lang="en-US" sz="2000"/>
          </a:p>
        </p:txBody>
      </p:sp>
      <p:pic>
        <p:nvPicPr>
          <p:cNvPr id="67591" name="Picture 7" descr="tbl13_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76400"/>
            <a:ext cx="7848600" cy="40163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13-</a:t>
            </a:r>
            <a:fld id="{588FE65E-17B8-4268-93AE-F60327BA3116}" type="slidenum">
              <a:rPr lang="en-US"/>
              <a:pPr/>
              <a:t>11</a:t>
            </a:fld>
            <a:endParaRPr lang="en-US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13.2 The Balance of Payments Account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hypothetical illustration: deficits and debts (cont’d)</a:t>
            </a:r>
          </a:p>
          <a:p>
            <a:pPr lvl="1"/>
            <a:r>
              <a:rPr lang="en-US"/>
              <a:t>Inflow</a:t>
            </a:r>
          </a:p>
          <a:p>
            <a:pPr lvl="1"/>
            <a:r>
              <a:rPr lang="en-US"/>
              <a:t>Outflow</a:t>
            </a:r>
          </a:p>
          <a:p>
            <a:pPr lvl="1"/>
            <a:r>
              <a:rPr lang="en-US"/>
              <a:t>Amortization</a:t>
            </a:r>
          </a:p>
          <a:p>
            <a:pPr lvl="1">
              <a:buFontTx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13-</a:t>
            </a:r>
            <a:fld id="{E1CE1293-95F2-4B2A-89E3-FD20DF418804}" type="slidenum">
              <a:rPr lang="en-US"/>
              <a:pPr/>
              <a:t>12</a:t>
            </a:fld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/>
              <a:t>13.3 The Issue of Payment Deficits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Some initial policy issues</a:t>
            </a:r>
          </a:p>
          <a:p>
            <a:pPr lvl="1"/>
            <a:r>
              <a:rPr lang="en-US"/>
              <a:t>International reserves</a:t>
            </a:r>
          </a:p>
          <a:p>
            <a:pPr lvl="1"/>
            <a:r>
              <a:rPr lang="en-US"/>
              <a:t>Restrictive fiscal and monetary policies:</a:t>
            </a:r>
          </a:p>
          <a:p>
            <a:pPr lvl="2"/>
            <a:r>
              <a:rPr lang="en-US"/>
              <a:t>Structural adjustment</a:t>
            </a:r>
          </a:p>
          <a:p>
            <a:pPr lvl="2"/>
            <a:r>
              <a:rPr lang="en-US"/>
              <a:t>Stabilization policies</a:t>
            </a:r>
          </a:p>
          <a:p>
            <a:pPr lvl="1"/>
            <a:r>
              <a:rPr lang="en-US"/>
              <a:t>Special drawing rights (SDRs)</a:t>
            </a:r>
          </a:p>
          <a:p>
            <a:pPr lvl="2">
              <a:buFontTx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13-</a:t>
            </a:r>
            <a:fld id="{A67EBC29-FAB0-4C9B-BE93-41A00F83D4DF}" type="slidenum">
              <a:rPr lang="en-US"/>
              <a:pPr/>
              <a:t>13</a:t>
            </a:fld>
            <a:endParaRPr lang="en-US"/>
          </a:p>
        </p:txBody>
      </p:sp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/>
              <a:t>13.3 The Issue of Payment Deficits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Trends in the Balance of Payments</a:t>
            </a:r>
          </a:p>
          <a:p>
            <a:pPr lvl="2">
              <a:buFontTx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13-</a:t>
            </a:r>
            <a:fld id="{C3AEE233-71CD-4D53-AAD8-FB2810ABA353}" type="slidenum">
              <a:rPr lang="en-US"/>
              <a:pPr/>
              <a:t>14</a:t>
            </a:fld>
            <a:endParaRPr lang="en-US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2400"/>
              <a:t>Table 13.5  </a:t>
            </a:r>
            <a:r>
              <a:rPr lang="en-US" sz="2400" b="0"/>
              <a:t>Developing Country  Payments Balances on Current Account, 1980–2009 (billions of dollars)</a:t>
            </a:r>
            <a:endParaRPr lang="en-US" sz="2400"/>
          </a:p>
        </p:txBody>
      </p:sp>
      <p:pic>
        <p:nvPicPr>
          <p:cNvPr id="71687" name="Picture 7" descr="tbl13_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295400"/>
            <a:ext cx="7467600" cy="497522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13-</a:t>
            </a:r>
            <a:fld id="{F253C916-2542-4B28-A3B9-B495003CEEA4}" type="slidenum">
              <a:rPr lang="en-US"/>
              <a:pPr/>
              <a:t>15</a:t>
            </a:fld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13.4 Accumulation of Debt and Emergence of the Debt Crisis 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Background and analysis</a:t>
            </a:r>
          </a:p>
          <a:p>
            <a:pPr lvl="1"/>
            <a:r>
              <a:rPr lang="en-US"/>
              <a:t>External debt</a:t>
            </a:r>
          </a:p>
          <a:p>
            <a:pPr lvl="1"/>
            <a:r>
              <a:rPr lang="en-US"/>
              <a:t>Debt service</a:t>
            </a:r>
          </a:p>
          <a:p>
            <a:pPr lvl="1"/>
            <a:r>
              <a:rPr lang="en-US"/>
              <a:t>Basic transfer</a:t>
            </a:r>
          </a:p>
          <a:p>
            <a:pPr lvl="1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13-</a:t>
            </a:r>
            <a:fld id="{C18541B7-7BBD-4CE2-A919-5C66E2DD1554}" type="slidenum">
              <a:rPr lang="en-US"/>
              <a:pPr/>
              <a:t>16</a:t>
            </a:fld>
            <a:endParaRPr lang="en-US"/>
          </a:p>
        </p:txBody>
      </p:sp>
      <p:sp>
        <p:nvSpPr>
          <p:cNvPr id="25611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13.4 Accumulation of Debt and Emergence of the Debt Crisis</a:t>
            </a:r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1371600" y="2589213"/>
          <a:ext cx="2184400" cy="688975"/>
        </p:xfrm>
        <a:graphic>
          <a:graphicData uri="http://schemas.openxmlformats.org/presentationml/2006/ole">
            <p:oleObj spid="_x0000_s1026" name="Equation" r:id="rId3" imgW="558720" imgH="177480" progId="Equation.3">
              <p:embed/>
            </p:oleObj>
          </a:graphicData>
        </a:graphic>
      </p:graphicFrame>
      <p:graphicFrame>
        <p:nvGraphicFramePr>
          <p:cNvPr id="25604" name="Object 4"/>
          <p:cNvGraphicFramePr>
            <a:graphicFrameLocks noChangeAspect="1"/>
          </p:cNvGraphicFramePr>
          <p:nvPr/>
        </p:nvGraphicFramePr>
        <p:xfrm>
          <a:off x="1371600" y="4113213"/>
          <a:ext cx="5486400" cy="701675"/>
        </p:xfrm>
        <a:graphic>
          <a:graphicData uri="http://schemas.openxmlformats.org/presentationml/2006/ole">
            <p:oleObj spid="_x0000_s1027" name="Equation" r:id="rId4" imgW="1574640" imgH="203040" progId="Equation.3">
              <p:embed/>
            </p:oleObj>
          </a:graphicData>
        </a:graphic>
      </p:graphicFrame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1447800" y="1827213"/>
            <a:ext cx="37163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48" charset="0"/>
              </a:rPr>
              <a:t>Net capital inflow, F</a:t>
            </a:r>
            <a:r>
              <a:rPr lang="en-US" sz="2800" baseline="-25000">
                <a:latin typeface="Times New Roman" pitchFamily="48" charset="0"/>
              </a:rPr>
              <a:t>N</a:t>
            </a:r>
            <a:r>
              <a:rPr lang="en-US" sz="2800">
                <a:latin typeface="Times New Roman" pitchFamily="48" charset="0"/>
              </a:rPr>
              <a:t>, is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1371600" y="4875213"/>
            <a:ext cx="66929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48" charset="0"/>
              </a:rPr>
              <a:t>Where	</a:t>
            </a:r>
            <a:r>
              <a:rPr lang="en-US" sz="2800" i="1">
                <a:latin typeface="Times New Roman" pitchFamily="48" charset="0"/>
              </a:rPr>
              <a:t>d</a:t>
            </a:r>
            <a:r>
              <a:rPr lang="en-US" sz="2800">
                <a:latin typeface="Times New Roman" pitchFamily="48" charset="0"/>
              </a:rPr>
              <a:t> is percent increase in total debt</a:t>
            </a:r>
          </a:p>
          <a:p>
            <a:r>
              <a:rPr lang="en-US" sz="2800">
                <a:latin typeface="Times New Roman" pitchFamily="48" charset="0"/>
              </a:rPr>
              <a:t>		</a:t>
            </a:r>
            <a:r>
              <a:rPr lang="en-US" sz="2800" i="1">
                <a:latin typeface="Times New Roman" pitchFamily="48" charset="0"/>
              </a:rPr>
              <a:t>D</a:t>
            </a:r>
            <a:r>
              <a:rPr lang="en-US" sz="2800">
                <a:latin typeface="Times New Roman" pitchFamily="48" charset="0"/>
              </a:rPr>
              <a:t> is total debt</a:t>
            </a:r>
          </a:p>
          <a:p>
            <a:r>
              <a:rPr lang="en-US" sz="2800">
                <a:latin typeface="Times New Roman" pitchFamily="48" charset="0"/>
              </a:rPr>
              <a:t>		</a:t>
            </a:r>
            <a:r>
              <a:rPr lang="en-US" sz="2800" i="1">
                <a:latin typeface="Times New Roman" pitchFamily="48" charset="0"/>
              </a:rPr>
              <a:t>r</a:t>
            </a:r>
            <a:r>
              <a:rPr lang="en-US" sz="2800">
                <a:latin typeface="Times New Roman" pitchFamily="48" charset="0"/>
              </a:rPr>
              <a:t> is the average interest rate</a:t>
            </a: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1447800" y="3427413"/>
            <a:ext cx="31956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48" charset="0"/>
              </a:rPr>
              <a:t>Basic transfer, BT, is</a:t>
            </a: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7239000" y="2589213"/>
            <a:ext cx="10429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48" charset="0"/>
              </a:rPr>
              <a:t>(13.1)</a:t>
            </a: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7315200" y="4113213"/>
            <a:ext cx="10429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latin typeface="Times New Roman" pitchFamily="48" charset="0"/>
              </a:rPr>
              <a:t>(13.2)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13-</a:t>
            </a:r>
            <a:fld id="{8CB77D8D-0640-4C5E-B768-A791771D79FF}" type="slidenum">
              <a:rPr lang="en-US"/>
              <a:pPr/>
              <a:t>17</a:t>
            </a:fld>
            <a:endParaRPr lang="en-US"/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13.4 Accumulation of Debt and Emergence of the Debt Crisis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Origins of the 1980s Debt Crisis</a:t>
            </a:r>
          </a:p>
          <a:p>
            <a:pPr lvl="1"/>
            <a:r>
              <a:rPr lang="en-US"/>
              <a:t>OPEC oil price increase</a:t>
            </a:r>
          </a:p>
          <a:p>
            <a:pPr lvl="1"/>
            <a:r>
              <a:rPr lang="en-US"/>
              <a:t>Increased borrowing</a:t>
            </a:r>
          </a:p>
          <a:p>
            <a:pPr lvl="1"/>
            <a:r>
              <a:rPr lang="en-US"/>
              <a:t>Excess of imports</a:t>
            </a:r>
          </a:p>
          <a:p>
            <a:pPr lvl="1"/>
            <a:r>
              <a:rPr lang="en-US"/>
              <a:t>Lagging exports</a:t>
            </a:r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13-</a:t>
            </a:r>
            <a:fld id="{3A36C339-E684-40A3-8FEA-261F7FC01587}" type="slidenum">
              <a:rPr lang="en-US"/>
              <a:pPr/>
              <a:t>18</a:t>
            </a:fld>
            <a:endParaRPr lang="en-US"/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Figure 13.1  </a:t>
            </a:r>
            <a:r>
              <a:rPr lang="en-US" sz="2800" b="0"/>
              <a:t>The Mechanics of Petrodollar Recycling</a:t>
            </a:r>
            <a:endParaRPr lang="en-US" sz="2800"/>
          </a:p>
        </p:txBody>
      </p:sp>
      <p:pic>
        <p:nvPicPr>
          <p:cNvPr id="74759" name="Picture 7" descr="fig13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524000"/>
            <a:ext cx="4876800" cy="47672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13-</a:t>
            </a:r>
            <a:fld id="{411B030B-AB97-4A6D-8D6F-88B6A1B14704}" type="slidenum">
              <a:rPr lang="en-US"/>
              <a:pPr/>
              <a:t>19</a:t>
            </a:fld>
            <a:endParaRPr lang="en-US"/>
          </a:p>
        </p:txBody>
      </p:sp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13.4 Accumulation of Debt and Emergence of the Debt Crisis (cont’d)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Origins of the Debt Crisis (cont’d)</a:t>
            </a:r>
          </a:p>
          <a:p>
            <a:pPr lvl="1"/>
            <a:r>
              <a:rPr lang="en-US"/>
              <a:t>Debt-servicing obligations</a:t>
            </a:r>
          </a:p>
          <a:p>
            <a:pPr lvl="1"/>
            <a:r>
              <a:rPr lang="en-US"/>
              <a:t>Debt-service payments</a:t>
            </a:r>
          </a:p>
          <a:p>
            <a:pPr lvl="1"/>
            <a:r>
              <a:rPr lang="en-US"/>
              <a:t>Debt-servicing difficulty</a:t>
            </a:r>
          </a:p>
          <a:p>
            <a:pPr lvl="1"/>
            <a:r>
              <a:rPr lang="en-US"/>
              <a:t>Oil shocks</a:t>
            </a:r>
          </a:p>
          <a:p>
            <a:pPr lvl="2">
              <a:buFontTx/>
              <a:buNone/>
            </a:pPr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8382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3" name="Rectangle 9"/>
          <p:cNvSpPr>
            <a:spLocks noGrp="1" noChangeArrowheads="1"/>
          </p:cNvSpPr>
          <p:nvPr>
            <p:ph type="ctrTitle"/>
          </p:nvPr>
        </p:nvSpPr>
        <p:spPr>
          <a:xfrm>
            <a:off x="381000" y="457200"/>
            <a:ext cx="7772400" cy="1143000"/>
          </a:xfrm>
        </p:spPr>
        <p:txBody>
          <a:bodyPr/>
          <a:lstStyle/>
          <a:p>
            <a:r>
              <a:rPr lang="en-US"/>
              <a:t>Chapter 13</a:t>
            </a:r>
          </a:p>
        </p:txBody>
      </p:sp>
      <p:sp>
        <p:nvSpPr>
          <p:cNvPr id="26634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752600"/>
            <a:ext cx="7391400" cy="4267200"/>
          </a:xfrm>
        </p:spPr>
        <p:txBody>
          <a:bodyPr/>
          <a:lstStyle/>
          <a:p>
            <a:r>
              <a:rPr lang="en-US" b="1"/>
              <a:t>Balance of Payments, Debt, Financial Crises, and Stabilization Policies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13-</a:t>
            </a:r>
            <a:fld id="{D58BB4C4-E384-47CB-894A-742ABB030A61}" type="slidenum">
              <a:rPr lang="en-US"/>
              <a:pPr/>
              <a:t>20</a:t>
            </a:fld>
            <a:endParaRPr lang="en-US"/>
          </a:p>
        </p:txBody>
      </p:sp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13.4 Accumulation of Debt and Emergence of the Debt Crisis (cont’d)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Origins of the Debt Crisis (cont’d)</a:t>
            </a:r>
          </a:p>
          <a:p>
            <a:pPr lvl="1"/>
            <a:r>
              <a:rPr lang="en-US"/>
              <a:t>Developing countries’ two options:</a:t>
            </a:r>
          </a:p>
          <a:p>
            <a:pPr lvl="2"/>
            <a:r>
              <a:rPr lang="en-US"/>
              <a:t>Curtail imports and restrictive fiscal and monetary measures</a:t>
            </a:r>
          </a:p>
          <a:p>
            <a:pPr lvl="2"/>
            <a:r>
              <a:rPr lang="en-US"/>
              <a:t>More external borrowing</a:t>
            </a:r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13-</a:t>
            </a:r>
            <a:fld id="{2CE5B1B4-385F-4EDB-AB4B-00EC237CB0A2}" type="slidenum">
              <a:rPr lang="en-US"/>
              <a:pPr/>
              <a:t>21</a:t>
            </a:fld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303213"/>
            <a:ext cx="8534400" cy="992187"/>
          </a:xfrm>
        </p:spPr>
        <p:txBody>
          <a:bodyPr anchor="ctr"/>
          <a:lstStyle/>
          <a:p>
            <a:r>
              <a:rPr lang="en-US" sz="2400"/>
              <a:t>13.5 Attempts at Alleviation: Macroeconomic Instability, Classic IMF Stabilization Policies, and Their Critics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IMF stabilization program </a:t>
            </a:r>
          </a:p>
          <a:p>
            <a:pPr lvl="1"/>
            <a:r>
              <a:rPr lang="en-US"/>
              <a:t>Macroeconomic instability</a:t>
            </a:r>
          </a:p>
          <a:p>
            <a:pPr lvl="1"/>
            <a:r>
              <a:rPr lang="en-US"/>
              <a:t>Stabilization policies</a:t>
            </a:r>
          </a:p>
          <a:p>
            <a:pPr lvl="1"/>
            <a:r>
              <a:rPr lang="en-US"/>
              <a:t>Four basic components of IMF stabilization program:</a:t>
            </a:r>
          </a:p>
          <a:p>
            <a:pPr lvl="2"/>
            <a:r>
              <a:rPr lang="en-US"/>
              <a:t>Liberalization of foreign exchange and imports control</a:t>
            </a:r>
          </a:p>
          <a:p>
            <a:pPr lvl="2"/>
            <a:r>
              <a:rPr lang="en-US"/>
              <a:t>Devaluation of the official exchange rate</a:t>
            </a:r>
          </a:p>
          <a:p>
            <a:pPr lvl="2"/>
            <a:r>
              <a:rPr lang="en-US"/>
              <a:t>Stringent domestic anti-inflation program</a:t>
            </a:r>
          </a:p>
          <a:p>
            <a:pPr lvl="2"/>
            <a:r>
              <a:rPr lang="en-US"/>
              <a:t>Opening up of the economy to international commerce </a:t>
            </a:r>
          </a:p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13-</a:t>
            </a:r>
            <a:fld id="{5336156D-DAB8-4BB1-9986-B2F174E7410B}" type="slidenum">
              <a:rPr lang="en-US"/>
              <a:pPr/>
              <a:t>22</a:t>
            </a:fld>
            <a:endParaRPr lang="en-US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3213"/>
            <a:ext cx="8077200" cy="992187"/>
          </a:xfrm>
        </p:spPr>
        <p:txBody>
          <a:bodyPr anchor="ctr"/>
          <a:lstStyle/>
          <a:p>
            <a:r>
              <a:rPr lang="en-US" sz="2400"/>
              <a:t>13.5 Attempts at Alleviation: Macroeconomic Instability, Classic IMF Stabilization Policies, and Their Critics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IMF stabilization program (cont’d)</a:t>
            </a:r>
          </a:p>
          <a:p>
            <a:pPr lvl="1"/>
            <a:r>
              <a:rPr lang="en-US"/>
              <a:t>Such policies can be politically unpopular because they hurt the lower- and middle-income groups.</a:t>
            </a:r>
          </a:p>
          <a:p>
            <a:pPr lvl="1"/>
            <a:r>
              <a:rPr lang="en-US"/>
              <a:t> Less radical observers view the IMF as neither a developmental nor an antidevelopmental institution.</a:t>
            </a:r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13-</a:t>
            </a:r>
            <a:fld id="{D605586C-035B-4819-B6CD-C62C684A403D}" type="slidenum">
              <a:rPr lang="en-US"/>
              <a:pPr/>
              <a:t>23</a:t>
            </a:fld>
            <a:endParaRPr lang="en-US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3213"/>
            <a:ext cx="8153400" cy="992187"/>
          </a:xfrm>
        </p:spPr>
        <p:txBody>
          <a:bodyPr anchor="ctr"/>
          <a:lstStyle/>
          <a:p>
            <a:r>
              <a:rPr lang="en-US" sz="2400"/>
              <a:t>13.5 Attempts at Alleviation: Macroeconomic Instability, Classic IMF Stabilization Policies, and Their Critics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IMF stabilization program (cont’d)</a:t>
            </a:r>
          </a:p>
          <a:p>
            <a:pPr lvl="1"/>
            <a:r>
              <a:rPr lang="en-US"/>
              <a:t>Tactics for debt relief:</a:t>
            </a:r>
          </a:p>
          <a:p>
            <a:pPr lvl="2"/>
            <a:r>
              <a:rPr lang="en-US"/>
              <a:t>Debtors’ cartel</a:t>
            </a:r>
          </a:p>
          <a:p>
            <a:pPr lvl="2"/>
            <a:r>
              <a:rPr lang="en-US"/>
              <a:t>Restructuring</a:t>
            </a:r>
          </a:p>
          <a:p>
            <a:pPr lvl="2"/>
            <a:r>
              <a:rPr lang="en-US"/>
              <a:t>Brady Plan</a:t>
            </a:r>
          </a:p>
          <a:p>
            <a:pPr lvl="2"/>
            <a:r>
              <a:rPr lang="en-US"/>
              <a:t>Debt for equity swaps</a:t>
            </a:r>
          </a:p>
          <a:p>
            <a:pPr lvl="2"/>
            <a:r>
              <a:rPr lang="en-US"/>
              <a:t>Debt for nature swaps </a:t>
            </a:r>
          </a:p>
          <a:p>
            <a:pPr lvl="2"/>
            <a:r>
              <a:rPr lang="en-US"/>
              <a:t>Debt repudiation</a:t>
            </a:r>
          </a:p>
          <a:p>
            <a:pPr lvl="2">
              <a:buFontTx/>
              <a:buNone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13-</a:t>
            </a:r>
            <a:fld id="{1EB54995-602C-48AA-9AB8-FF5CD339E807}" type="slidenum">
              <a:rPr lang="en-US"/>
              <a:pPr/>
              <a:t>24</a:t>
            </a:fld>
            <a:endParaRPr lang="en-US"/>
          </a:p>
        </p:txBody>
      </p:sp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13.6 “Odious Debt” and Its Prevention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is odious debt?</a:t>
            </a:r>
          </a:p>
          <a:p>
            <a:pPr lvl="1"/>
            <a:r>
              <a:rPr lang="en-US"/>
              <a:t>Sovereign debt used by an undemocratic government in a manner contrary to the interests of its people should be deemed invalid </a:t>
            </a:r>
          </a:p>
          <a:p>
            <a:pPr lvl="1"/>
            <a:endParaRPr lang="en-US"/>
          </a:p>
          <a:p>
            <a:pPr lvl="2">
              <a:buFontTx/>
              <a:buNone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13-</a:t>
            </a:r>
            <a:fld id="{D95A8910-0A48-419F-8CA6-46D5800A2CE4}" type="slidenum">
              <a:rPr lang="en-US"/>
              <a:pPr/>
              <a:t>25</a:t>
            </a:fld>
            <a:endParaRPr lang="en-US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13.7 Resolution of 1980s-1990s Debt Crises and Continued Vulnerabilities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Highly indebted poor countries (HIPCs)</a:t>
            </a:r>
          </a:p>
          <a:p>
            <a:r>
              <a:rPr lang="en-US"/>
              <a:t>Some progress but vulnerabilities remain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13-</a:t>
            </a:r>
            <a:fld id="{104C4E68-A0AF-4C31-BF5B-5EF4579DD2F8}" type="slidenum">
              <a:rPr lang="en-US"/>
              <a:pPr/>
              <a:t>26</a:t>
            </a:fld>
            <a:endParaRPr lang="en-US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2800"/>
              <a:t>Figure 13.2  </a:t>
            </a:r>
            <a:r>
              <a:rPr lang="en-US" sz="2800" b="0"/>
              <a:t>Global Imbalances</a:t>
            </a:r>
            <a:endParaRPr lang="en-US" sz="2800"/>
          </a:p>
        </p:txBody>
      </p:sp>
      <p:pic>
        <p:nvPicPr>
          <p:cNvPr id="86023" name="Picture 7" descr="fig13_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295400"/>
            <a:ext cx="6934200" cy="50990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13-</a:t>
            </a:r>
            <a:fld id="{9465B0FC-2F9F-468D-A6A1-C391752189C3}" type="slidenum">
              <a:rPr lang="en-US"/>
              <a:pPr/>
              <a:t>27</a:t>
            </a:fld>
            <a:endParaRPr lang="en-US"/>
          </a:p>
        </p:txBody>
      </p:sp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13.8 The Global Financial Crisis and the Developing Countries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Causes of the crisis and challenges to lasting recovery</a:t>
            </a:r>
          </a:p>
          <a:p>
            <a:r>
              <a:rPr lang="en-US"/>
              <a:t>Economic impacts on developing countries</a:t>
            </a:r>
          </a:p>
          <a:p>
            <a:pPr lvl="1"/>
            <a:r>
              <a:rPr lang="en-US"/>
              <a:t>Economic growth</a:t>
            </a:r>
          </a:p>
          <a:p>
            <a:pPr lvl="1"/>
            <a:r>
              <a:rPr lang="en-US"/>
              <a:t>Exports</a:t>
            </a:r>
          </a:p>
          <a:p>
            <a:pPr lvl="1"/>
            <a:r>
              <a:rPr lang="en-US"/>
              <a:t>Foreign investment inflows</a:t>
            </a:r>
          </a:p>
          <a:p>
            <a:pPr lvl="1"/>
            <a:r>
              <a:rPr lang="en-US"/>
              <a:t>Developing-country stock markets</a:t>
            </a:r>
          </a:p>
          <a:p>
            <a:pPr lvl="1"/>
            <a:r>
              <a:rPr lang="en-US"/>
              <a:t>Aid</a:t>
            </a: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13-</a:t>
            </a:r>
            <a:fld id="{63891314-8E1A-4005-B138-BAD9F9C239A3}" type="slidenum">
              <a:rPr lang="en-US"/>
              <a:pPr/>
              <a:t>28</a:t>
            </a:fld>
            <a:endParaRPr lang="en-US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13.8 The Global Financial Crisis and the Developing Countries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Economic impacts on developing countries</a:t>
            </a:r>
          </a:p>
          <a:p>
            <a:pPr lvl="1"/>
            <a:r>
              <a:rPr lang="en-US"/>
              <a:t>Distribution of influence among developing countries</a:t>
            </a:r>
          </a:p>
          <a:p>
            <a:pPr lvl="1"/>
            <a:r>
              <a:rPr lang="en-US"/>
              <a:t>Worker remittances</a:t>
            </a:r>
          </a:p>
          <a:p>
            <a:pPr lvl="1"/>
            <a:r>
              <a:rPr lang="en-US"/>
              <a:t>Poverty</a:t>
            </a:r>
          </a:p>
          <a:p>
            <a:pPr lvl="1"/>
            <a:r>
              <a:rPr lang="en-US"/>
              <a:t>Health and education</a:t>
            </a:r>
          </a:p>
          <a:p>
            <a:pPr lvl="1"/>
            <a:r>
              <a:rPr lang="en-US"/>
              <a:t>General policy framework</a:t>
            </a: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13-</a:t>
            </a:r>
            <a:fld id="{9B2B2624-9DDC-48EB-B86C-B6AFFE03A958}" type="slidenum">
              <a:rPr lang="en-US"/>
              <a:pPr/>
              <a:t>29</a:t>
            </a:fld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13.8 The Global Financial Crisis and the Developing Countries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Differing impacts across developing regions</a:t>
            </a:r>
          </a:p>
          <a:p>
            <a:pPr lvl="1"/>
            <a:r>
              <a:rPr lang="en-US"/>
              <a:t>China and the exchange rates controversy</a:t>
            </a:r>
          </a:p>
          <a:p>
            <a:pPr lvl="1"/>
            <a:r>
              <a:rPr lang="en-US"/>
              <a:t>East Asia and Southeast Asia except China</a:t>
            </a:r>
          </a:p>
          <a:p>
            <a:pPr lvl="1"/>
            <a:r>
              <a:rPr lang="en-US"/>
              <a:t>India</a:t>
            </a:r>
          </a:p>
          <a:p>
            <a:pPr lvl="1"/>
            <a:r>
              <a:rPr lang="en-US"/>
              <a:t>Latin America</a:t>
            </a:r>
          </a:p>
          <a:p>
            <a:pPr lvl="1"/>
            <a:r>
              <a:rPr lang="en-US"/>
              <a:t>Africa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13-</a:t>
            </a:r>
            <a:fld id="{7C4208CD-A970-44BB-A920-6B4A6E809153}" type="slidenum">
              <a:rPr lang="en-US"/>
              <a:pPr/>
              <a:t>3</a:t>
            </a:fld>
            <a:endParaRPr lang="en-US"/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13.1 International Finance and Investment: Key Issues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How major debt crises emerged during the 1980s </a:t>
            </a: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13-</a:t>
            </a:r>
            <a:fld id="{BCB60A29-855E-4598-ADCD-2F740E2B479C}" type="slidenum">
              <a:rPr lang="en-US"/>
              <a:pPr/>
              <a:t>30</a:t>
            </a:fld>
            <a:endParaRPr lang="en-US"/>
          </a:p>
        </p:txBody>
      </p:sp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13.8 The Global Financial Crisis and the Developing Countries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Prospects for recovery and stability</a:t>
            </a:r>
          </a:p>
          <a:p>
            <a:r>
              <a:rPr lang="en-US"/>
              <a:t>Opportunities as well as dangers?</a:t>
            </a: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13-</a:t>
            </a:r>
            <a:fld id="{B807F6AA-D1CA-4DCE-81F3-8D41441F959E}" type="slidenum">
              <a:rPr lang="en-US"/>
              <a:pPr/>
              <a:t>31</a:t>
            </a:fld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Concepts for Review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600200"/>
            <a:ext cx="4073525" cy="4572000"/>
          </a:xfrm>
        </p:spPr>
        <p:txBody>
          <a:bodyPr/>
          <a:lstStyle/>
          <a:p>
            <a:r>
              <a:rPr lang="en-US" sz="2000"/>
              <a:t>Amortization</a:t>
            </a:r>
          </a:p>
          <a:p>
            <a:r>
              <a:rPr lang="en-US" sz="2000"/>
              <a:t>Balance of payments</a:t>
            </a:r>
          </a:p>
          <a:p>
            <a:r>
              <a:rPr lang="en-US" sz="2000"/>
              <a:t>Basic transfer</a:t>
            </a:r>
          </a:p>
          <a:p>
            <a:r>
              <a:rPr lang="en-US" sz="2000"/>
              <a:t>Brady plan</a:t>
            </a:r>
          </a:p>
          <a:p>
            <a:r>
              <a:rPr lang="en-US" sz="2000"/>
              <a:t>Capital account</a:t>
            </a:r>
          </a:p>
          <a:p>
            <a:r>
              <a:rPr lang="en-US" sz="2000"/>
              <a:t>Capital flight</a:t>
            </a:r>
          </a:p>
          <a:p>
            <a:r>
              <a:rPr lang="en-US" sz="2000"/>
              <a:t>Cash account</a:t>
            </a:r>
          </a:p>
          <a:p>
            <a:r>
              <a:rPr lang="en-US" sz="2000"/>
              <a:t>Conditionality</a:t>
            </a:r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525963" y="1600200"/>
            <a:ext cx="4073525" cy="4572000"/>
          </a:xfrm>
        </p:spPr>
        <p:txBody>
          <a:bodyPr/>
          <a:lstStyle/>
          <a:p>
            <a:r>
              <a:rPr lang="en-US" sz="2000"/>
              <a:t>Current account</a:t>
            </a:r>
          </a:p>
          <a:p>
            <a:r>
              <a:rPr lang="en-US" sz="2000"/>
              <a:t>Debt-for-equity swap</a:t>
            </a:r>
          </a:p>
          <a:p>
            <a:r>
              <a:rPr lang="en-US" sz="2000"/>
              <a:t>Debt-for-nature swap</a:t>
            </a:r>
          </a:p>
          <a:p>
            <a:r>
              <a:rPr lang="en-US" sz="2000"/>
              <a:t>Debtors’ cartel</a:t>
            </a:r>
          </a:p>
          <a:p>
            <a:r>
              <a:rPr lang="en-US" sz="2000"/>
              <a:t>Debt repudiation</a:t>
            </a:r>
          </a:p>
          <a:p>
            <a:r>
              <a:rPr lang="en-US" sz="2000"/>
              <a:t>Debt service</a:t>
            </a:r>
          </a:p>
          <a:p>
            <a:r>
              <a:rPr lang="en-US" sz="2000"/>
              <a:t>Deficit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13-</a:t>
            </a:r>
            <a:fld id="{81D86307-23C7-4BBA-AC94-5361A60EC6A8}" type="slidenum">
              <a:rPr lang="en-US"/>
              <a:pPr/>
              <a:t>32</a:t>
            </a:fld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Concepts for Review (cont’d)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600200"/>
            <a:ext cx="4073525" cy="4572000"/>
          </a:xfrm>
        </p:spPr>
        <p:txBody>
          <a:bodyPr/>
          <a:lstStyle/>
          <a:p>
            <a:r>
              <a:rPr lang="en-US" sz="2000"/>
              <a:t>Euro</a:t>
            </a:r>
          </a:p>
          <a:p>
            <a:r>
              <a:rPr lang="en-US" sz="2000"/>
              <a:t>External debt </a:t>
            </a:r>
          </a:p>
          <a:p>
            <a:r>
              <a:rPr lang="en-US" sz="2000"/>
              <a:t>Hard currency</a:t>
            </a:r>
          </a:p>
          <a:p>
            <a:r>
              <a:rPr lang="en-US" sz="2000"/>
              <a:t>Highly indebted poor countries (HIPCs) </a:t>
            </a:r>
          </a:p>
          <a:p>
            <a:r>
              <a:rPr lang="en-US" sz="2000"/>
              <a:t>International reserve account</a:t>
            </a:r>
          </a:p>
          <a:p>
            <a:r>
              <a:rPr lang="en-US" sz="2000"/>
              <a:t>International reserves</a:t>
            </a:r>
          </a:p>
          <a:p>
            <a:r>
              <a:rPr lang="en-US" sz="2000"/>
              <a:t>Macroeconomic instability</a:t>
            </a: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525963" y="1600200"/>
            <a:ext cx="4073525" cy="4572000"/>
          </a:xfrm>
        </p:spPr>
        <p:txBody>
          <a:bodyPr/>
          <a:lstStyle/>
          <a:p>
            <a:r>
              <a:rPr lang="en-US" sz="2000"/>
              <a:t>Odious debt</a:t>
            </a:r>
          </a:p>
          <a:p>
            <a:r>
              <a:rPr lang="en-US" sz="2000"/>
              <a:t>Restructuring</a:t>
            </a:r>
          </a:p>
          <a:p>
            <a:r>
              <a:rPr lang="en-US" sz="2000"/>
              <a:t>Special drawing rights (SDRs)</a:t>
            </a:r>
          </a:p>
          <a:p>
            <a:r>
              <a:rPr lang="en-US" sz="2000"/>
              <a:t>Stabilization policies</a:t>
            </a:r>
          </a:p>
          <a:p>
            <a:r>
              <a:rPr lang="en-US" sz="2000"/>
              <a:t>Structural adjustment loans</a:t>
            </a:r>
          </a:p>
          <a:p>
            <a:r>
              <a:rPr lang="en-US" sz="2000"/>
              <a:t>Surplus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13-</a:t>
            </a:r>
            <a:fld id="{A34565BD-828C-43A3-9262-830449E632F9}" type="slidenum">
              <a:rPr lang="en-US"/>
              <a:pPr/>
              <a:t>4</a:t>
            </a:fld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13.2 The Balance of Payments Account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General considerations:</a:t>
            </a:r>
          </a:p>
          <a:p>
            <a:pPr lvl="1"/>
            <a:r>
              <a:rPr lang="en-US"/>
              <a:t>Balance of Payments (BOP)</a:t>
            </a:r>
          </a:p>
          <a:p>
            <a:pPr lvl="1"/>
            <a:r>
              <a:rPr lang="en-US"/>
              <a:t>Current Account</a:t>
            </a:r>
          </a:p>
          <a:p>
            <a:pPr lvl="1"/>
            <a:r>
              <a:rPr lang="en-US"/>
              <a:t>Surplus and Deficit</a:t>
            </a:r>
          </a:p>
          <a:p>
            <a:pPr lvl="1"/>
            <a:r>
              <a:rPr lang="en-US"/>
              <a:t>Capital Account</a:t>
            </a:r>
          </a:p>
          <a:p>
            <a:pPr lvl="1">
              <a:buFontTx/>
              <a:buNone/>
            </a:pPr>
            <a:endParaRPr lang="en-US"/>
          </a:p>
          <a:p>
            <a:pPr lvl="2">
              <a:buFontTx/>
              <a:buNone/>
            </a:pPr>
            <a:endParaRPr lang="en-US"/>
          </a:p>
          <a:p>
            <a:pPr lvl="2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13-</a:t>
            </a:r>
            <a:fld id="{FCED51C3-5E89-4767-8A41-12FFC3292A17}" type="slidenum">
              <a:rPr lang="en-US"/>
              <a:pPr/>
              <a:t>5</a:t>
            </a:fld>
            <a:endParaRPr lang="en-US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3213"/>
            <a:ext cx="8229600" cy="992187"/>
          </a:xfrm>
        </p:spPr>
        <p:txBody>
          <a:bodyPr/>
          <a:lstStyle/>
          <a:p>
            <a:r>
              <a:rPr lang="en-US" sz="2800"/>
              <a:t>Table 13.1  </a:t>
            </a:r>
            <a:r>
              <a:rPr lang="en-US" sz="2800" b="0"/>
              <a:t>A Schematic Balance of Payments Account</a:t>
            </a:r>
            <a:endParaRPr lang="en-US" sz="2800"/>
          </a:p>
        </p:txBody>
      </p:sp>
      <p:pic>
        <p:nvPicPr>
          <p:cNvPr id="60425" name="Picture 9" descr="tbl13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133600"/>
            <a:ext cx="8115300" cy="37750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13-</a:t>
            </a:r>
            <a:fld id="{C1AD8D01-CE44-4044-BB64-5575E5E1B249}" type="slidenum">
              <a:rPr lang="en-US"/>
              <a:pPr/>
              <a:t>6</a:t>
            </a:fld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13.2 The Balance of Payments Account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General considerations (cont’d)</a:t>
            </a:r>
          </a:p>
          <a:p>
            <a:pPr lvl="1"/>
            <a:r>
              <a:rPr lang="en-US"/>
              <a:t>Cash Account or International Reserve Account</a:t>
            </a:r>
          </a:p>
          <a:p>
            <a:pPr lvl="1"/>
            <a:r>
              <a:rPr lang="en-US"/>
              <a:t>Three forms:</a:t>
            </a:r>
          </a:p>
          <a:p>
            <a:pPr lvl="2"/>
            <a:r>
              <a:rPr lang="en-US"/>
              <a:t>Hard currency</a:t>
            </a:r>
          </a:p>
          <a:p>
            <a:pPr lvl="2"/>
            <a:r>
              <a:rPr lang="en-US"/>
              <a:t>Gold</a:t>
            </a:r>
          </a:p>
          <a:p>
            <a:pPr lvl="2"/>
            <a:r>
              <a:rPr lang="en-US"/>
              <a:t>Deposits with IMF</a:t>
            </a:r>
          </a:p>
          <a:p>
            <a:pPr lvl="1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13-</a:t>
            </a:r>
            <a:fld id="{E2DAB220-513B-497E-A314-7883BEDFA85C}" type="slidenum">
              <a:rPr lang="en-US"/>
              <a:pPr/>
              <a:t>7</a:t>
            </a:fld>
            <a:endParaRPr lang="en-US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Table 13.2  </a:t>
            </a:r>
            <a:r>
              <a:rPr lang="en-US" sz="2800" b="0"/>
              <a:t>Credits and Debits in the Balance of Payments Account</a:t>
            </a:r>
            <a:endParaRPr lang="en-US" sz="2800"/>
          </a:p>
        </p:txBody>
      </p:sp>
      <p:pic>
        <p:nvPicPr>
          <p:cNvPr id="61447" name="Picture 7" descr="tbl13_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650" y="2586038"/>
            <a:ext cx="8393113" cy="16843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13-</a:t>
            </a:r>
            <a:fld id="{16D79990-2D0B-4B3F-974E-473B0979E4BF}" type="slidenum">
              <a:rPr lang="en-US"/>
              <a:pPr/>
              <a:t>8</a:t>
            </a:fld>
            <a:endParaRPr lang="en-US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13.2 The Balance of Payments Account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hypothetical illustration: deficits and debts</a:t>
            </a:r>
          </a:p>
          <a:p>
            <a:pPr lvl="1"/>
            <a:r>
              <a:rPr lang="en-US"/>
              <a:t>Current Account</a:t>
            </a:r>
          </a:p>
          <a:p>
            <a:pPr lvl="1"/>
            <a:r>
              <a:rPr lang="en-US"/>
              <a:t>Capital Account</a:t>
            </a:r>
          </a:p>
          <a:p>
            <a:pPr lvl="2">
              <a:buFontTx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13-</a:t>
            </a:r>
            <a:fld id="{450029F3-57F9-47B4-A418-7AF73C9BC010}" type="slidenum">
              <a:rPr lang="en-US"/>
              <a:pPr/>
              <a:t>9</a:t>
            </a:fld>
            <a:endParaRPr lang="en-US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Table 13.3  </a:t>
            </a:r>
            <a:r>
              <a:rPr lang="en-US" sz="2400" b="0"/>
              <a:t>A Hypothetical Balance of Payments Table for a Developing Nation</a:t>
            </a:r>
            <a:endParaRPr lang="en-US" sz="2400"/>
          </a:p>
        </p:txBody>
      </p:sp>
      <p:pic>
        <p:nvPicPr>
          <p:cNvPr id="62473" name="Picture 9" descr="tbl13_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0"/>
            <a:ext cx="6011863" cy="46577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849</Words>
  <Application>Microsoft Office PowerPoint</Application>
  <PresentationFormat>On-screen Show (4:3)</PresentationFormat>
  <Paragraphs>197</Paragraphs>
  <Slides>32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Office Theme</vt:lpstr>
      <vt:lpstr>Microsoft Equation 3.0</vt:lpstr>
      <vt:lpstr>Catatan:</vt:lpstr>
      <vt:lpstr>Chapter 13</vt:lpstr>
      <vt:lpstr>13.1 International Finance and Investment: Key Issues</vt:lpstr>
      <vt:lpstr>13.2 The Balance of Payments Account</vt:lpstr>
      <vt:lpstr>Table 13.1  A Schematic Balance of Payments Account</vt:lpstr>
      <vt:lpstr>13.2 The Balance of Payments Account</vt:lpstr>
      <vt:lpstr>Table 13.2  Credits and Debits in the Balance of Payments Account</vt:lpstr>
      <vt:lpstr>13.2 The Balance of Payments Account</vt:lpstr>
      <vt:lpstr>Table 13.3  A Hypothetical Balance of Payments Table for a Developing Nation</vt:lpstr>
      <vt:lpstr>Table 13.4  Before and After the 1980s Debt Crisis: Current Account Balances and Capital Account Net financial Transfers of Developing Countries, 1978-1990 (billions of dollars)</vt:lpstr>
      <vt:lpstr>13.2 The Balance of Payments Account</vt:lpstr>
      <vt:lpstr>13.3 The Issue of Payment Deficits</vt:lpstr>
      <vt:lpstr>13.3 The Issue of Payment Deficits</vt:lpstr>
      <vt:lpstr>Table 13.5  Developing Country  Payments Balances on Current Account, 1980–2009 (billions of dollars)</vt:lpstr>
      <vt:lpstr>13.4 Accumulation of Debt and Emergence of the Debt Crisis </vt:lpstr>
      <vt:lpstr>13.4 Accumulation of Debt and Emergence of the Debt Crisis</vt:lpstr>
      <vt:lpstr>13.4 Accumulation of Debt and Emergence of the Debt Crisis</vt:lpstr>
      <vt:lpstr>Figure 13.1  The Mechanics of Petrodollar Recycling</vt:lpstr>
      <vt:lpstr>13.4 Accumulation of Debt and Emergence of the Debt Crisis (cont’d)</vt:lpstr>
      <vt:lpstr>13.4 Accumulation of Debt and Emergence of the Debt Crisis (cont’d)</vt:lpstr>
      <vt:lpstr>13.5 Attempts at Alleviation: Macroeconomic Instability, Classic IMF Stabilization Policies, and Their Critics</vt:lpstr>
      <vt:lpstr>13.5 Attempts at Alleviation: Macroeconomic Instability, Classic IMF Stabilization Policies, and Their Critics</vt:lpstr>
      <vt:lpstr>13.5 Attempts at Alleviation: Macroeconomic Instability, Classic IMF Stabilization Policies, and Their Critics</vt:lpstr>
      <vt:lpstr>13.6 “Odious Debt” and Its Prevention</vt:lpstr>
      <vt:lpstr>13.7 Resolution of 1980s-1990s Debt Crises and Continued Vulnerabilities</vt:lpstr>
      <vt:lpstr>Figure 13.2  Global Imbalances</vt:lpstr>
      <vt:lpstr>13.8 The Global Financial Crisis and the Developing Countries</vt:lpstr>
      <vt:lpstr>13.8 The Global Financial Crisis and the Developing Countries</vt:lpstr>
      <vt:lpstr>13.8 The Global Financial Crisis and the Developing Countries</vt:lpstr>
      <vt:lpstr>13.8 The Global Financial Crisis and the Developing Countries</vt:lpstr>
      <vt:lpstr>Concepts for Review</vt:lpstr>
      <vt:lpstr>Concepts for Review (cont’d)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Catatan:</dc:title>
  <dc:creator>Asus</dc:creator>
  <cp:lastModifiedBy>Asus</cp:lastModifiedBy>
  <cp:revision>2</cp:revision>
  <dcterms:created xsi:type="dcterms:W3CDTF">2014-11-05T16:28:46Z</dcterms:created>
  <dcterms:modified xsi:type="dcterms:W3CDTF">2014-11-05T16:30:52Z</dcterms:modified>
</cp:coreProperties>
</file>