
<file path=[Content_Types].xml><?xml version="1.0" encoding="utf-8"?>
<Types xmlns="http://schemas.openxmlformats.org/package/2006/content-types">
  <Default Extension="gif" ContentType="image/gi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63" r:id="rId4"/>
    <p:sldId id="259" r:id="rId5"/>
    <p:sldId id="257" r:id="rId6"/>
    <p:sldId id="265" r:id="rId7"/>
    <p:sldId id="270" r:id="rId8"/>
    <p:sldId id="261" r:id="rId9"/>
    <p:sldId id="271" r:id="rId10"/>
    <p:sldId id="272" r:id="rId11"/>
    <p:sldId id="269" r:id="rId12"/>
    <p:sldId id="262" r:id="rId13"/>
    <p:sldId id="266" r:id="rId14"/>
    <p:sldId id="267" r:id="rId15"/>
    <p:sldId id="273" r:id="rId16"/>
    <p:sldId id="274" r:id="rId17"/>
    <p:sldId id="275" r:id="rId18"/>
    <p:sldId id="276" r:id="rId19"/>
    <p:sldId id="260" r:id="rId20"/>
    <p:sldId id="264" r:id="rId21"/>
    <p:sldId id="268" r:id="rId22"/>
  </p:sldIdLst>
  <p:sldSz cx="12192000" cy="6858000"/>
  <p:notesSz cx="6858000" cy="9144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00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tableStyles" Target="tableStyles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viewProps" Target="viewProp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presProps" Target="presProp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93ABFFB4-5700-4CAC-AEA5-4222B4F016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E0DAACB3-BC1F-449F-ABD5-C81505938D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0D991550-1EFB-401D-9CD2-689A29241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1B2E6-8F7F-420F-ADF9-4631C2B3BAED}" type="datetimeFigureOut">
              <a:rPr lang="en-US" smtClean="0"/>
              <a:t>4/3/2021</a:t>
            </a:fld>
            <a:endParaRPr lang="en-US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21D16149-3598-4026-B83C-76E3D3AE3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3B49E4AE-4DE2-4BFD-9AEE-489FFAE67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DFD1-4FE8-4BCC-8431-601F0F8E0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289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EE8B6A92-F5D7-47E6-9F76-AC3B53786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id="{E790FD15-5425-445A-8E3D-97AF5273C7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FE9B3293-94EA-452F-A676-521F919D7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1B2E6-8F7F-420F-ADF9-4631C2B3BAED}" type="datetimeFigureOut">
              <a:rPr lang="en-US" smtClean="0"/>
              <a:t>4/3/2021</a:t>
            </a:fld>
            <a:endParaRPr lang="en-US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77CD4D60-6299-4698-9E9B-4AC3ED272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FB0963A3-4B04-4E09-8E64-D67A3073A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DFD1-4FE8-4BCC-8431-601F0F8E0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182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>
            <a:extLst>
              <a:ext uri="{FF2B5EF4-FFF2-40B4-BE49-F238E27FC236}">
                <a16:creationId xmlns:a16="http://schemas.microsoft.com/office/drawing/2014/main" id="{C8DEA427-613E-47E8-B96C-43FC5D70D8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id="{0029D70A-322A-44BC-AEDD-43A8EA3969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A94C7BC3-BEB5-45CF-ADE6-D11AFC399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1B2E6-8F7F-420F-ADF9-4631C2B3BAED}" type="datetimeFigureOut">
              <a:rPr lang="en-US" smtClean="0"/>
              <a:t>4/3/2021</a:t>
            </a:fld>
            <a:endParaRPr lang="en-US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490190DE-855B-4490-AF1C-D44C5D9D5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BF6D3ABC-492D-400A-A071-47181ACE04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DFD1-4FE8-4BCC-8431-601F0F8E0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253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CBA95B1F-31B9-4F3C-A3C1-3D53F40C5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D22EBC33-A174-4C53-9628-F5AFCAFC14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601D81F7-D999-4FBD-ADAB-545F99FE66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1B2E6-8F7F-420F-ADF9-4631C2B3BAED}" type="datetimeFigureOut">
              <a:rPr lang="en-US" smtClean="0"/>
              <a:t>4/3/2021</a:t>
            </a:fld>
            <a:endParaRPr lang="en-US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9F2B4A1C-4FB7-4E5E-B42B-433CF83C8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8AD34BC9-D266-434E-A1A8-59BB24482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DFD1-4FE8-4BCC-8431-601F0F8E0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093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ACC6540D-8FA1-4074-9162-E63DFB191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ABB0787F-9D19-49E8-91C6-E59BAE31CA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3A067D5F-710D-4338-978D-DA858333E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1B2E6-8F7F-420F-ADF9-4631C2B3BAED}" type="datetimeFigureOut">
              <a:rPr lang="en-US" smtClean="0"/>
              <a:t>4/3/2021</a:t>
            </a:fld>
            <a:endParaRPr lang="en-US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26636C9F-DE51-4E65-891D-9C8286F1A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79A2383F-D269-4A23-95CC-FE9D8C0CC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DFD1-4FE8-4BCC-8431-601F0F8E0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776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F31BCFEE-6247-4705-B32C-E3BFAF8BA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7AA1BA08-1D41-442D-A249-0BAEEC9F31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F0504FEA-9B3B-4D8C-B788-57566065AA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586E1D08-600C-4797-B892-BC1FB3E5C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1B2E6-8F7F-420F-ADF9-4631C2B3BAED}" type="datetimeFigureOut">
              <a:rPr lang="en-US" smtClean="0"/>
              <a:t>4/3/2021</a:t>
            </a:fld>
            <a:endParaRPr lang="en-US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066F45D6-0AA0-4B66-816B-93EF024F1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A7B3A6CA-0FA2-4E2D-896F-604DF7D78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DFD1-4FE8-4BCC-8431-601F0F8E0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069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0D17B20-ABFC-4CB0-B742-866B36735E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49AFD0B2-912E-4043-ACBE-904F427E18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B0088265-72D8-4386-9524-314169D1D9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5" name="عنصر نائب للنص 4">
            <a:extLst>
              <a:ext uri="{FF2B5EF4-FFF2-40B4-BE49-F238E27FC236}">
                <a16:creationId xmlns:a16="http://schemas.microsoft.com/office/drawing/2014/main" id="{49FC841A-07CB-461A-B9BA-9D2976AC83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عنصر نائب للمحتوى 5">
            <a:extLst>
              <a:ext uri="{FF2B5EF4-FFF2-40B4-BE49-F238E27FC236}">
                <a16:creationId xmlns:a16="http://schemas.microsoft.com/office/drawing/2014/main" id="{2D86BAAC-BAAB-43A6-A762-2CF3648898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7" name="عنصر نائب للتاريخ 6">
            <a:extLst>
              <a:ext uri="{FF2B5EF4-FFF2-40B4-BE49-F238E27FC236}">
                <a16:creationId xmlns:a16="http://schemas.microsoft.com/office/drawing/2014/main" id="{581A6213-7B0E-446F-8C4F-E546D81F6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1B2E6-8F7F-420F-ADF9-4631C2B3BAED}" type="datetimeFigureOut">
              <a:rPr lang="en-US" smtClean="0"/>
              <a:t>4/3/2021</a:t>
            </a:fld>
            <a:endParaRPr lang="en-US"/>
          </a:p>
        </p:txBody>
      </p:sp>
      <p:sp>
        <p:nvSpPr>
          <p:cNvPr id="8" name="عنصر نائب للتذييل 7">
            <a:extLst>
              <a:ext uri="{FF2B5EF4-FFF2-40B4-BE49-F238E27FC236}">
                <a16:creationId xmlns:a16="http://schemas.microsoft.com/office/drawing/2014/main" id="{57344DFF-A9FE-4B20-9FF9-57966B063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>
            <a:extLst>
              <a:ext uri="{FF2B5EF4-FFF2-40B4-BE49-F238E27FC236}">
                <a16:creationId xmlns:a16="http://schemas.microsoft.com/office/drawing/2014/main" id="{B1ADCA5C-1917-4A75-A3C1-7B20956D0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DFD1-4FE8-4BCC-8431-601F0F8E0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826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CAB5D9A-E3DD-43DC-BAA0-18AA62264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صر نائب للتاريخ 2">
            <a:extLst>
              <a:ext uri="{FF2B5EF4-FFF2-40B4-BE49-F238E27FC236}">
                <a16:creationId xmlns:a16="http://schemas.microsoft.com/office/drawing/2014/main" id="{DFB09DB1-FDBE-4E60-A7B1-B3DAABEB3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1B2E6-8F7F-420F-ADF9-4631C2B3BAED}" type="datetimeFigureOut">
              <a:rPr lang="en-US" smtClean="0"/>
              <a:t>4/3/2021</a:t>
            </a:fld>
            <a:endParaRPr lang="en-US"/>
          </a:p>
        </p:txBody>
      </p:sp>
      <p:sp>
        <p:nvSpPr>
          <p:cNvPr id="4" name="عنصر نائب للتذييل 3">
            <a:extLst>
              <a:ext uri="{FF2B5EF4-FFF2-40B4-BE49-F238E27FC236}">
                <a16:creationId xmlns:a16="http://schemas.microsoft.com/office/drawing/2014/main" id="{759CDBFA-D7CC-4852-87A0-3492FBE35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id="{22F8A334-D662-4161-959E-A729E2DEC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DFD1-4FE8-4BCC-8431-601F0F8E0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212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>
            <a:extLst>
              <a:ext uri="{FF2B5EF4-FFF2-40B4-BE49-F238E27FC236}">
                <a16:creationId xmlns:a16="http://schemas.microsoft.com/office/drawing/2014/main" id="{875D4EA2-FF30-4914-A6A9-299D4CA14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1B2E6-8F7F-420F-ADF9-4631C2B3BAED}" type="datetimeFigureOut">
              <a:rPr lang="en-US" smtClean="0"/>
              <a:t>4/3/2021</a:t>
            </a:fld>
            <a:endParaRPr lang="en-US"/>
          </a:p>
        </p:txBody>
      </p:sp>
      <p:sp>
        <p:nvSpPr>
          <p:cNvPr id="3" name="عنصر نائب للتذييل 2">
            <a:extLst>
              <a:ext uri="{FF2B5EF4-FFF2-40B4-BE49-F238E27FC236}">
                <a16:creationId xmlns:a16="http://schemas.microsoft.com/office/drawing/2014/main" id="{BFAFCA7A-5B9B-4B1F-A821-31312CF40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2F2F1685-8138-4C71-96CA-02EAC9F9D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DFD1-4FE8-4BCC-8431-601F0F8E0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260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C61D249-1A7E-479E-8DD5-4701A88A93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D8E48072-5903-43EE-BFE9-586120B0ED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59BA6F9D-74A3-4E98-8819-154F652A3B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E8531CC8-0441-41F9-ABAC-FCFB610A6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1B2E6-8F7F-420F-ADF9-4631C2B3BAED}" type="datetimeFigureOut">
              <a:rPr lang="en-US" smtClean="0"/>
              <a:t>4/3/2021</a:t>
            </a:fld>
            <a:endParaRPr lang="en-US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CF448C38-F6A0-4CC8-9587-8648F0863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0DED1709-B5C9-48AF-BD5E-862E6E970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DFD1-4FE8-4BCC-8431-601F0F8E0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579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54D5EB0A-14D7-441F-BBE2-90B7AC49F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صر نائب للصورة 2">
            <a:extLst>
              <a:ext uri="{FF2B5EF4-FFF2-40B4-BE49-F238E27FC236}">
                <a16:creationId xmlns:a16="http://schemas.microsoft.com/office/drawing/2014/main" id="{AFC15067-3C74-403D-ACAB-A4F804EA69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99D95119-06A9-49DD-BEA3-C692BC01FA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55718F0B-4D81-459D-8ABD-D2B8CC890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1B2E6-8F7F-420F-ADF9-4631C2B3BAED}" type="datetimeFigureOut">
              <a:rPr lang="en-US" smtClean="0"/>
              <a:t>4/3/2021</a:t>
            </a:fld>
            <a:endParaRPr lang="en-US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EF7AF149-DC98-4119-92E9-58FD13258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A3DF9A79-6D2A-44EE-B181-2A3B50BDA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ADFD1-4FE8-4BCC-8431-601F0F8E0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113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>
            <a:extLst>
              <a:ext uri="{FF2B5EF4-FFF2-40B4-BE49-F238E27FC236}">
                <a16:creationId xmlns:a16="http://schemas.microsoft.com/office/drawing/2014/main" id="{BC583A38-2F00-4E90-820D-6BFC0EFAC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E386AAC3-8243-4572-8194-CEC95231A8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3C8332A8-B6B9-440F-B4BC-9779031782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1B2E6-8F7F-420F-ADF9-4631C2B3BAED}" type="datetimeFigureOut">
              <a:rPr lang="en-US" smtClean="0"/>
              <a:t>4/3/2021</a:t>
            </a:fld>
            <a:endParaRPr lang="en-US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2B2218AE-7B2B-4373-8669-36D3232F40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D9929AC3-4F64-4146-9A7F-72B1A296D2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ADFD1-4FE8-4BCC-8431-601F0F8E0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558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fif" /><Relationship Id="rId2" Type="http://schemas.openxmlformats.org/officeDocument/2006/relationships/image" Target="../media/image6.jfif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 /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 /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 /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 /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 /><Relationship Id="rId2" Type="http://schemas.openxmlformats.org/officeDocument/2006/relationships/image" Target="../media/image2.pn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4.png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fif" /><Relationship Id="rId2" Type="http://schemas.openxmlformats.org/officeDocument/2006/relationships/image" Target="../media/image6.jfif" /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fif" /><Relationship Id="rId2" Type="http://schemas.openxmlformats.org/officeDocument/2006/relationships/image" Target="../media/image5.jp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7.jfif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fif" /><Relationship Id="rId2" Type="http://schemas.openxmlformats.org/officeDocument/2006/relationships/image" Target="../media/image6.jfif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 /><Relationship Id="rId2" Type="http://schemas.openxmlformats.org/officeDocument/2006/relationships/image" Target="../media/image10.jp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12.pn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>
            <a:extLst>
              <a:ext uri="{FF2B5EF4-FFF2-40B4-BE49-F238E27FC236}">
                <a16:creationId xmlns:a16="http://schemas.microsoft.com/office/drawing/2014/main" id="{7D182E2B-079D-47C6-B23F-4F76E72F0A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3520"/>
            <a:ext cx="12192000" cy="6929120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id="{9B4CBB38-A69C-473E-B9E7-69A17D896FDF}"/>
              </a:ext>
            </a:extLst>
          </p:cNvPr>
          <p:cNvSpPr txBox="1"/>
          <p:nvPr/>
        </p:nvSpPr>
        <p:spPr>
          <a:xfrm>
            <a:off x="2562225" y="3914775"/>
            <a:ext cx="59912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9600" b="1" dirty="0">
                <a:cs typeface="+mj-cs"/>
              </a:rPr>
              <a:t>تفخيم الراء</a:t>
            </a:r>
            <a:endParaRPr lang="en-US" sz="9600" b="1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816744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>
            <a:extLst>
              <a:ext uri="{FF2B5EF4-FFF2-40B4-BE49-F238E27FC236}">
                <a16:creationId xmlns:a16="http://schemas.microsoft.com/office/drawing/2014/main" id="{FF51B23A-9B8B-4733-89FA-295F83E57F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399" y="304799"/>
            <a:ext cx="5738813" cy="1190625"/>
          </a:xfrm>
          <a:prstGeom prst="rect">
            <a:avLst/>
          </a:prstGeom>
        </p:spPr>
      </p:pic>
      <p:cxnSp>
        <p:nvCxnSpPr>
          <p:cNvPr id="6" name="رابط كسهم مستقيم 5">
            <a:extLst>
              <a:ext uri="{FF2B5EF4-FFF2-40B4-BE49-F238E27FC236}">
                <a16:creationId xmlns:a16="http://schemas.microsoft.com/office/drawing/2014/main" id="{D3578692-9968-4722-8B10-AF21EBFF6AAB}"/>
              </a:ext>
            </a:extLst>
          </p:cNvPr>
          <p:cNvCxnSpPr>
            <a:cxnSpLocks/>
          </p:cNvCxnSpPr>
          <p:nvPr/>
        </p:nvCxnSpPr>
        <p:spPr>
          <a:xfrm>
            <a:off x="10899483" y="3221176"/>
            <a:ext cx="0" cy="3584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مربع نص 7">
            <a:extLst>
              <a:ext uri="{FF2B5EF4-FFF2-40B4-BE49-F238E27FC236}">
                <a16:creationId xmlns:a16="http://schemas.microsoft.com/office/drawing/2014/main" id="{C5680F94-7DDF-4467-BDDF-97E3727127CD}"/>
              </a:ext>
            </a:extLst>
          </p:cNvPr>
          <p:cNvSpPr txBox="1"/>
          <p:nvPr/>
        </p:nvSpPr>
        <p:spPr>
          <a:xfrm>
            <a:off x="7124700" y="2219325"/>
            <a:ext cx="46672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6000" dirty="0"/>
              <a:t>لبالمِــــــرْصَاد</a:t>
            </a:r>
            <a:endParaRPr lang="en-US" sz="6000" dirty="0"/>
          </a:p>
        </p:txBody>
      </p:sp>
      <p:sp>
        <p:nvSpPr>
          <p:cNvPr id="9" name="مربع نص 8">
            <a:extLst>
              <a:ext uri="{FF2B5EF4-FFF2-40B4-BE49-F238E27FC236}">
                <a16:creationId xmlns:a16="http://schemas.microsoft.com/office/drawing/2014/main" id="{3198E64E-E38E-4D98-A5E4-660B670C7D54}"/>
              </a:ext>
            </a:extLst>
          </p:cNvPr>
          <p:cNvSpPr txBox="1"/>
          <p:nvPr/>
        </p:nvSpPr>
        <p:spPr>
          <a:xfrm>
            <a:off x="10315718" y="3414207"/>
            <a:ext cx="11675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OM" sz="3600" b="1" dirty="0">
                <a:solidFill>
                  <a:srgbClr val="FF0000"/>
                </a:solidFill>
              </a:rPr>
              <a:t>كسر </a:t>
            </a:r>
          </a:p>
          <a:p>
            <a:pPr algn="ctr"/>
            <a:r>
              <a:rPr lang="ar-OM" sz="3600" b="1" dirty="0">
                <a:solidFill>
                  <a:srgbClr val="FF0000"/>
                </a:solidFill>
              </a:rPr>
              <a:t>أصلي</a:t>
            </a:r>
            <a:endParaRPr lang="en-US" sz="3600" b="1" dirty="0">
              <a:solidFill>
                <a:srgbClr val="FF0000"/>
              </a:solidFill>
            </a:endParaRPr>
          </a:p>
        </p:txBody>
      </p:sp>
      <p:cxnSp>
        <p:nvCxnSpPr>
          <p:cNvPr id="10" name="رابط كسهم مستقيم 9">
            <a:extLst>
              <a:ext uri="{FF2B5EF4-FFF2-40B4-BE49-F238E27FC236}">
                <a16:creationId xmlns:a16="http://schemas.microsoft.com/office/drawing/2014/main" id="{8AF6BE00-8F8C-495C-A1B9-E68DCAF2B2AE}"/>
              </a:ext>
            </a:extLst>
          </p:cNvPr>
          <p:cNvCxnSpPr>
            <a:cxnSpLocks/>
          </p:cNvCxnSpPr>
          <p:nvPr/>
        </p:nvCxnSpPr>
        <p:spPr>
          <a:xfrm>
            <a:off x="9659853" y="3258636"/>
            <a:ext cx="0" cy="3584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مربع نص 10">
            <a:extLst>
              <a:ext uri="{FF2B5EF4-FFF2-40B4-BE49-F238E27FC236}">
                <a16:creationId xmlns:a16="http://schemas.microsoft.com/office/drawing/2014/main" id="{8534FFF0-D313-4023-B28A-CE20477D41D9}"/>
              </a:ext>
            </a:extLst>
          </p:cNvPr>
          <p:cNvSpPr txBox="1"/>
          <p:nvPr/>
        </p:nvSpPr>
        <p:spPr>
          <a:xfrm>
            <a:off x="9122353" y="3432141"/>
            <a:ext cx="13378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3600" b="1" dirty="0">
                <a:solidFill>
                  <a:schemeClr val="accent6">
                    <a:lumMod val="75000"/>
                  </a:schemeClr>
                </a:solidFill>
              </a:rPr>
              <a:t>سكون أصلي</a:t>
            </a:r>
            <a:endParaRPr lang="en-US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2" name="رابط كسهم مستقيم 11">
            <a:extLst>
              <a:ext uri="{FF2B5EF4-FFF2-40B4-BE49-F238E27FC236}">
                <a16:creationId xmlns:a16="http://schemas.microsoft.com/office/drawing/2014/main" id="{5385FB63-BD56-43EE-820F-DE391F65008E}"/>
              </a:ext>
            </a:extLst>
          </p:cNvPr>
          <p:cNvCxnSpPr>
            <a:cxnSpLocks/>
          </p:cNvCxnSpPr>
          <p:nvPr/>
        </p:nvCxnSpPr>
        <p:spPr>
          <a:xfrm>
            <a:off x="8934535" y="3252922"/>
            <a:ext cx="0" cy="3584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مربع نص 12">
            <a:extLst>
              <a:ext uri="{FF2B5EF4-FFF2-40B4-BE49-F238E27FC236}">
                <a16:creationId xmlns:a16="http://schemas.microsoft.com/office/drawing/2014/main" id="{043A701E-8247-484F-A4D1-E8F1E511CDB4}"/>
              </a:ext>
            </a:extLst>
          </p:cNvPr>
          <p:cNvSpPr txBox="1"/>
          <p:nvPr/>
        </p:nvSpPr>
        <p:spPr>
          <a:xfrm>
            <a:off x="7820860" y="3432141"/>
            <a:ext cx="13860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3600" b="1" dirty="0">
                <a:solidFill>
                  <a:srgbClr val="7030A0"/>
                </a:solidFill>
              </a:rPr>
              <a:t>حرف استعلاء</a:t>
            </a:r>
            <a:endParaRPr lang="en-US" sz="3600" b="1" dirty="0">
              <a:solidFill>
                <a:srgbClr val="7030A0"/>
              </a:solidFill>
            </a:endParaRPr>
          </a:p>
        </p:txBody>
      </p:sp>
      <p:sp>
        <p:nvSpPr>
          <p:cNvPr id="14" name="شكل بيضاوي 13">
            <a:extLst>
              <a:ext uri="{FF2B5EF4-FFF2-40B4-BE49-F238E27FC236}">
                <a16:creationId xmlns:a16="http://schemas.microsoft.com/office/drawing/2014/main" id="{27884FE5-F1C2-4A20-AA33-E98FCB969616}"/>
              </a:ext>
            </a:extLst>
          </p:cNvPr>
          <p:cNvSpPr/>
          <p:nvPr/>
        </p:nvSpPr>
        <p:spPr>
          <a:xfrm>
            <a:off x="6607139" y="5305425"/>
            <a:ext cx="5380074" cy="142888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r-OM" sz="2800" b="1" dirty="0"/>
          </a:p>
          <a:p>
            <a:pPr algn="ctr"/>
            <a:r>
              <a:rPr lang="ar-OM" sz="2800" b="1" dirty="0"/>
              <a:t>حروف الاستعلاء:</a:t>
            </a:r>
          </a:p>
          <a:p>
            <a:pPr algn="ctr"/>
            <a:r>
              <a:rPr lang="ar-OM" sz="2800" b="1" dirty="0"/>
              <a:t>خص ضغط قظ</a:t>
            </a:r>
          </a:p>
          <a:p>
            <a:pPr algn="ctr"/>
            <a:r>
              <a:rPr lang="ar-OM" sz="2800" b="1" dirty="0"/>
              <a:t>خ ص ض غ ط ق ظ</a:t>
            </a:r>
          </a:p>
          <a:p>
            <a:pPr algn="ctr"/>
            <a:endParaRPr lang="ar-OM" sz="2800" b="1" dirty="0"/>
          </a:p>
          <a:p>
            <a:pPr algn="ctr"/>
            <a:endParaRPr lang="en-US" dirty="0"/>
          </a:p>
        </p:txBody>
      </p:sp>
      <p:sp>
        <p:nvSpPr>
          <p:cNvPr id="15" name="مستطيل 14">
            <a:extLst>
              <a:ext uri="{FF2B5EF4-FFF2-40B4-BE49-F238E27FC236}">
                <a16:creationId xmlns:a16="http://schemas.microsoft.com/office/drawing/2014/main" id="{4CD7116E-EE1E-46C6-A7D1-A13443D40D67}"/>
              </a:ext>
            </a:extLst>
          </p:cNvPr>
          <p:cNvSpPr/>
          <p:nvPr/>
        </p:nvSpPr>
        <p:spPr>
          <a:xfrm>
            <a:off x="204788" y="304799"/>
            <a:ext cx="5891212" cy="1278566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sz="3600" dirty="0"/>
              <a:t>ساكنة سكونا أصليا وقد سبقها كسر أصلي وبعدها حرف استعلاء</a:t>
            </a:r>
            <a:endParaRPr lang="en-US" sz="3600" dirty="0"/>
          </a:p>
        </p:txBody>
      </p:sp>
      <p:sp>
        <p:nvSpPr>
          <p:cNvPr id="2" name="شكل بيضاوي 1">
            <a:extLst>
              <a:ext uri="{FF2B5EF4-FFF2-40B4-BE49-F238E27FC236}">
                <a16:creationId xmlns:a16="http://schemas.microsoft.com/office/drawing/2014/main" id="{2672BC0D-60A7-4AEB-8867-3AB617FC6835}"/>
              </a:ext>
            </a:extLst>
          </p:cNvPr>
          <p:cNvSpPr/>
          <p:nvPr/>
        </p:nvSpPr>
        <p:spPr>
          <a:xfrm>
            <a:off x="10629940" y="2553763"/>
            <a:ext cx="495260" cy="681225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شكل بيضاوي 15">
            <a:extLst>
              <a:ext uri="{FF2B5EF4-FFF2-40B4-BE49-F238E27FC236}">
                <a16:creationId xmlns:a16="http://schemas.microsoft.com/office/drawing/2014/main" id="{CA6FF3F2-9C53-43CA-8800-7293A82B2E65}"/>
              </a:ext>
            </a:extLst>
          </p:cNvPr>
          <p:cNvSpPr/>
          <p:nvPr/>
        </p:nvSpPr>
        <p:spPr>
          <a:xfrm>
            <a:off x="9412223" y="2322786"/>
            <a:ext cx="495260" cy="930136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شكل بيضاوي 16">
            <a:extLst>
              <a:ext uri="{FF2B5EF4-FFF2-40B4-BE49-F238E27FC236}">
                <a16:creationId xmlns:a16="http://schemas.microsoft.com/office/drawing/2014/main" id="{443B2DA2-E28A-4421-8F7F-3C31CBFB8E4E}"/>
              </a:ext>
            </a:extLst>
          </p:cNvPr>
          <p:cNvSpPr/>
          <p:nvPr/>
        </p:nvSpPr>
        <p:spPr>
          <a:xfrm>
            <a:off x="8689766" y="2267392"/>
            <a:ext cx="551287" cy="930136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826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3" grpId="0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صورة تحتوي على نص&#10;&#10;تم إنشاء الوصف تلقائياً">
            <a:extLst>
              <a:ext uri="{FF2B5EF4-FFF2-40B4-BE49-F238E27FC236}">
                <a16:creationId xmlns:a16="http://schemas.microsoft.com/office/drawing/2014/main" id="{4FB3DDB9-70AE-4EEE-B4BF-283D9ED192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7042"/>
            <a:ext cx="12191999" cy="3686175"/>
          </a:xfrm>
          <a:prstGeom prst="rect">
            <a:avLst/>
          </a:prstGeom>
        </p:spPr>
      </p:pic>
      <p:sp>
        <p:nvSpPr>
          <p:cNvPr id="15" name="شكل بيضاوي 14">
            <a:extLst>
              <a:ext uri="{FF2B5EF4-FFF2-40B4-BE49-F238E27FC236}">
                <a16:creationId xmlns:a16="http://schemas.microsoft.com/office/drawing/2014/main" id="{A51D4DE5-7E09-414C-8911-7D78EC2B51D3}"/>
              </a:ext>
            </a:extLst>
          </p:cNvPr>
          <p:cNvSpPr/>
          <p:nvPr/>
        </p:nvSpPr>
        <p:spPr>
          <a:xfrm>
            <a:off x="6998549" y="2604976"/>
            <a:ext cx="444243" cy="681149"/>
          </a:xfrm>
          <a:prstGeom prst="ellipse">
            <a:avLst/>
          </a:prstGeom>
          <a:solidFill>
            <a:schemeClr val="tx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id="{48FF4B4A-50F6-4F73-A29B-1ADDFB99E46F}"/>
              </a:ext>
            </a:extLst>
          </p:cNvPr>
          <p:cNvSpPr/>
          <p:nvPr/>
        </p:nvSpPr>
        <p:spPr>
          <a:xfrm>
            <a:off x="1581150" y="2785731"/>
            <a:ext cx="3612302" cy="41400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ساكنة سكونا أصليا وقد سبقها فتح</a:t>
            </a:r>
            <a:endParaRPr lang="en-US" dirty="0"/>
          </a:p>
        </p:txBody>
      </p:sp>
      <p:sp>
        <p:nvSpPr>
          <p:cNvPr id="16" name="مستطيل 15">
            <a:extLst>
              <a:ext uri="{FF2B5EF4-FFF2-40B4-BE49-F238E27FC236}">
                <a16:creationId xmlns:a16="http://schemas.microsoft.com/office/drawing/2014/main" id="{3218D2BB-F236-4A73-B221-23B9C3D2E231}"/>
              </a:ext>
            </a:extLst>
          </p:cNvPr>
          <p:cNvSpPr/>
          <p:nvPr/>
        </p:nvSpPr>
        <p:spPr>
          <a:xfrm>
            <a:off x="988828" y="3429000"/>
            <a:ext cx="3059297" cy="414005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ساكنة سكونا أصليا وقد سبقها ضم</a:t>
            </a:r>
            <a:endParaRPr lang="en-US" dirty="0"/>
          </a:p>
        </p:txBody>
      </p:sp>
      <p:sp>
        <p:nvSpPr>
          <p:cNvPr id="17" name="شكل بيضاوي 16">
            <a:extLst>
              <a:ext uri="{FF2B5EF4-FFF2-40B4-BE49-F238E27FC236}">
                <a16:creationId xmlns:a16="http://schemas.microsoft.com/office/drawing/2014/main" id="{1A98419A-2B25-4191-A7C3-3229F2CF1300}"/>
              </a:ext>
            </a:extLst>
          </p:cNvPr>
          <p:cNvSpPr/>
          <p:nvPr/>
        </p:nvSpPr>
        <p:spPr>
          <a:xfrm>
            <a:off x="7868093" y="3232297"/>
            <a:ext cx="353256" cy="681149"/>
          </a:xfrm>
          <a:prstGeom prst="ellipse">
            <a:avLst/>
          </a:prstGeom>
          <a:solidFill>
            <a:schemeClr val="tx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شكل بيضاوي 17">
            <a:extLst>
              <a:ext uri="{FF2B5EF4-FFF2-40B4-BE49-F238E27FC236}">
                <a16:creationId xmlns:a16="http://schemas.microsoft.com/office/drawing/2014/main" id="{E141F072-B9A5-47E1-A430-E3A9B8565428}"/>
              </a:ext>
            </a:extLst>
          </p:cNvPr>
          <p:cNvSpPr/>
          <p:nvPr/>
        </p:nvSpPr>
        <p:spPr>
          <a:xfrm>
            <a:off x="8367823" y="3913447"/>
            <a:ext cx="701749" cy="552228"/>
          </a:xfrm>
          <a:prstGeom prst="ellipse">
            <a:avLst/>
          </a:prstGeom>
          <a:solidFill>
            <a:schemeClr val="tx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مستطيل 18">
            <a:extLst>
              <a:ext uri="{FF2B5EF4-FFF2-40B4-BE49-F238E27FC236}">
                <a16:creationId xmlns:a16="http://schemas.microsoft.com/office/drawing/2014/main" id="{7C142240-9DA3-41C2-892D-AB3A72840B98}"/>
              </a:ext>
            </a:extLst>
          </p:cNvPr>
          <p:cNvSpPr/>
          <p:nvPr/>
        </p:nvSpPr>
        <p:spPr>
          <a:xfrm>
            <a:off x="1658679" y="3964118"/>
            <a:ext cx="3352801" cy="37214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ساكنة سكونا أصليا وقد سبقها كسر عارض</a:t>
            </a:r>
            <a:endParaRPr lang="en-US" dirty="0"/>
          </a:p>
        </p:txBody>
      </p:sp>
      <p:sp>
        <p:nvSpPr>
          <p:cNvPr id="20" name="مستطيل 19">
            <a:extLst>
              <a:ext uri="{FF2B5EF4-FFF2-40B4-BE49-F238E27FC236}">
                <a16:creationId xmlns:a16="http://schemas.microsoft.com/office/drawing/2014/main" id="{6881F8BD-80CC-4308-94AB-18DE30A2601E}"/>
              </a:ext>
            </a:extLst>
          </p:cNvPr>
          <p:cNvSpPr/>
          <p:nvPr/>
        </p:nvSpPr>
        <p:spPr>
          <a:xfrm>
            <a:off x="988828" y="4465675"/>
            <a:ext cx="5000847" cy="41400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ساكنة سكونا أصليا وقد سبقها كسر أصلي وبعدها حرف استعلاء</a:t>
            </a:r>
            <a:endParaRPr lang="en-US" dirty="0"/>
          </a:p>
        </p:txBody>
      </p:sp>
      <p:sp>
        <p:nvSpPr>
          <p:cNvPr id="21" name="شكل بيضاوي 20">
            <a:extLst>
              <a:ext uri="{FF2B5EF4-FFF2-40B4-BE49-F238E27FC236}">
                <a16:creationId xmlns:a16="http://schemas.microsoft.com/office/drawing/2014/main" id="{782195B5-031A-478B-9EBF-D5EB8BE1DF77}"/>
              </a:ext>
            </a:extLst>
          </p:cNvPr>
          <p:cNvSpPr/>
          <p:nvPr/>
        </p:nvSpPr>
        <p:spPr>
          <a:xfrm>
            <a:off x="7208874" y="4404818"/>
            <a:ext cx="797442" cy="552228"/>
          </a:xfrm>
          <a:prstGeom prst="ellipse">
            <a:avLst/>
          </a:prstGeom>
          <a:solidFill>
            <a:schemeClr val="tx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شكل بيضاوي 7">
            <a:extLst>
              <a:ext uri="{FF2B5EF4-FFF2-40B4-BE49-F238E27FC236}">
                <a16:creationId xmlns:a16="http://schemas.microsoft.com/office/drawing/2014/main" id="{26F0AC62-C8A8-4821-A141-6CFA3C9F1D9D}"/>
              </a:ext>
            </a:extLst>
          </p:cNvPr>
          <p:cNvSpPr/>
          <p:nvPr/>
        </p:nvSpPr>
        <p:spPr>
          <a:xfrm>
            <a:off x="2987749" y="5584368"/>
            <a:ext cx="5380074" cy="1156674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sz="2800" b="1" dirty="0"/>
              <a:t>حروف الاستعلاء:</a:t>
            </a:r>
          </a:p>
          <a:p>
            <a:pPr algn="ctr"/>
            <a:r>
              <a:rPr lang="ar-OM" sz="2800" b="1" dirty="0"/>
              <a:t>خص ضغط قظ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739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7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كل بيضاوي 3">
            <a:extLst>
              <a:ext uri="{FF2B5EF4-FFF2-40B4-BE49-F238E27FC236}">
                <a16:creationId xmlns:a16="http://schemas.microsoft.com/office/drawing/2014/main" id="{4D61E735-2B25-4274-83E8-8FAEFA5B7AE3}"/>
              </a:ext>
            </a:extLst>
          </p:cNvPr>
          <p:cNvSpPr/>
          <p:nvPr/>
        </p:nvSpPr>
        <p:spPr>
          <a:xfrm>
            <a:off x="2738545" y="141765"/>
            <a:ext cx="6570921" cy="17543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sz="4400" b="1" dirty="0"/>
              <a:t>حالات تفخيم الراء</a:t>
            </a:r>
            <a:endParaRPr lang="en-US" sz="4400" b="1" dirty="0"/>
          </a:p>
        </p:txBody>
      </p:sp>
      <p:cxnSp>
        <p:nvCxnSpPr>
          <p:cNvPr id="6" name="رابط كسهم مستقيم 5">
            <a:extLst>
              <a:ext uri="{FF2B5EF4-FFF2-40B4-BE49-F238E27FC236}">
                <a16:creationId xmlns:a16="http://schemas.microsoft.com/office/drawing/2014/main" id="{CEDBF325-FD23-423A-A15A-40B3CE2932FD}"/>
              </a:ext>
            </a:extLst>
          </p:cNvPr>
          <p:cNvCxnSpPr>
            <a:cxnSpLocks/>
          </p:cNvCxnSpPr>
          <p:nvPr/>
        </p:nvCxnSpPr>
        <p:spPr>
          <a:xfrm>
            <a:off x="8350967" y="1527560"/>
            <a:ext cx="1898819" cy="2246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>
            <a:extLst>
              <a:ext uri="{FF2B5EF4-FFF2-40B4-BE49-F238E27FC236}">
                <a16:creationId xmlns:a16="http://schemas.microsoft.com/office/drawing/2014/main" id="{E11B6E68-4DFE-47DF-9E4D-102AD1E4C854}"/>
              </a:ext>
            </a:extLst>
          </p:cNvPr>
          <p:cNvCxnSpPr>
            <a:cxnSpLocks/>
            <a:endCxn id="16" idx="5"/>
          </p:cNvCxnSpPr>
          <p:nvPr/>
        </p:nvCxnSpPr>
        <p:spPr>
          <a:xfrm>
            <a:off x="6096000" y="1743738"/>
            <a:ext cx="0" cy="13777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>
            <a:extLst>
              <a:ext uri="{FF2B5EF4-FFF2-40B4-BE49-F238E27FC236}">
                <a16:creationId xmlns:a16="http://schemas.microsoft.com/office/drawing/2014/main" id="{C1F93C50-1FB6-4E6C-9281-F78DCD2C51D5}"/>
              </a:ext>
            </a:extLst>
          </p:cNvPr>
          <p:cNvCxnSpPr>
            <a:cxnSpLocks/>
          </p:cNvCxnSpPr>
          <p:nvPr/>
        </p:nvCxnSpPr>
        <p:spPr>
          <a:xfrm flipH="1">
            <a:off x="1705663" y="1018951"/>
            <a:ext cx="2048540" cy="22399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نجمة: 6 نقاط 13">
            <a:extLst>
              <a:ext uri="{FF2B5EF4-FFF2-40B4-BE49-F238E27FC236}">
                <a16:creationId xmlns:a16="http://schemas.microsoft.com/office/drawing/2014/main" id="{3901A1DE-03F0-484E-8912-C3266C85D6DC}"/>
              </a:ext>
            </a:extLst>
          </p:cNvPr>
          <p:cNvSpPr/>
          <p:nvPr/>
        </p:nvSpPr>
        <p:spPr>
          <a:xfrm>
            <a:off x="8542594" y="3429000"/>
            <a:ext cx="3291440" cy="2043192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الراء المتحركة</a:t>
            </a:r>
            <a:endParaRPr lang="en-US" dirty="0"/>
          </a:p>
        </p:txBody>
      </p:sp>
      <p:sp>
        <p:nvSpPr>
          <p:cNvPr id="15" name="نجمة: 6 نقاط 14">
            <a:extLst>
              <a:ext uri="{FF2B5EF4-FFF2-40B4-BE49-F238E27FC236}">
                <a16:creationId xmlns:a16="http://schemas.microsoft.com/office/drawing/2014/main" id="{B5C2882B-8027-405A-8FAA-F6306FE59529}"/>
              </a:ext>
            </a:extLst>
          </p:cNvPr>
          <p:cNvSpPr/>
          <p:nvPr/>
        </p:nvSpPr>
        <p:spPr>
          <a:xfrm>
            <a:off x="549594" y="2734337"/>
            <a:ext cx="3291438" cy="2043192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الراء الساكنة سكونا عارضا</a:t>
            </a:r>
            <a:endParaRPr lang="en-US" dirty="0"/>
          </a:p>
        </p:txBody>
      </p:sp>
      <p:sp>
        <p:nvSpPr>
          <p:cNvPr id="16" name="نجمة: 6 نقاط 15">
            <a:extLst>
              <a:ext uri="{FF2B5EF4-FFF2-40B4-BE49-F238E27FC236}">
                <a16:creationId xmlns:a16="http://schemas.microsoft.com/office/drawing/2014/main" id="{30E18661-6796-4E97-855B-531AE3A281D9}"/>
              </a:ext>
            </a:extLst>
          </p:cNvPr>
          <p:cNvSpPr/>
          <p:nvPr/>
        </p:nvSpPr>
        <p:spPr>
          <a:xfrm>
            <a:off x="4472095" y="3121524"/>
            <a:ext cx="3247809" cy="1556802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الراء الساكنة سكونا أصليا</a:t>
            </a:r>
            <a:endParaRPr lang="en-US" dirty="0"/>
          </a:p>
        </p:txBody>
      </p:sp>
      <p:pic>
        <p:nvPicPr>
          <p:cNvPr id="19" name="صورة 18">
            <a:extLst>
              <a:ext uri="{FF2B5EF4-FFF2-40B4-BE49-F238E27FC236}">
                <a16:creationId xmlns:a16="http://schemas.microsoft.com/office/drawing/2014/main" id="{34D8BF86-C1D9-4ADE-8962-E733A8D51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1418" y="5944215"/>
            <a:ext cx="571500" cy="438150"/>
          </a:xfrm>
          <a:prstGeom prst="rect">
            <a:avLst/>
          </a:prstGeom>
        </p:spPr>
      </p:pic>
      <p:pic>
        <p:nvPicPr>
          <p:cNvPr id="21" name="صورة 20">
            <a:extLst>
              <a:ext uri="{FF2B5EF4-FFF2-40B4-BE49-F238E27FC236}">
                <a16:creationId xmlns:a16="http://schemas.microsoft.com/office/drawing/2014/main" id="{2AC5D7E0-67D5-4E4C-AEF6-FB96F58683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939" y="6066268"/>
            <a:ext cx="400050" cy="409575"/>
          </a:xfrm>
          <a:prstGeom prst="rect">
            <a:avLst/>
          </a:prstGeom>
        </p:spPr>
      </p:pic>
      <p:sp>
        <p:nvSpPr>
          <p:cNvPr id="25" name="سهم: لأسفل 24">
            <a:extLst>
              <a:ext uri="{FF2B5EF4-FFF2-40B4-BE49-F238E27FC236}">
                <a16:creationId xmlns:a16="http://schemas.microsoft.com/office/drawing/2014/main" id="{A0C6F78B-32B2-460B-BD03-B39885D3F64D}"/>
              </a:ext>
            </a:extLst>
          </p:cNvPr>
          <p:cNvSpPr/>
          <p:nvPr/>
        </p:nvSpPr>
        <p:spPr>
          <a:xfrm rot="19715828">
            <a:off x="10538698" y="5165816"/>
            <a:ext cx="986407" cy="691116"/>
          </a:xfrm>
          <a:prstGeom prst="down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ضم</a:t>
            </a:r>
            <a:endParaRPr lang="en-US" dirty="0"/>
          </a:p>
        </p:txBody>
      </p:sp>
      <p:sp>
        <p:nvSpPr>
          <p:cNvPr id="26" name="سهم: لأسفل 25">
            <a:extLst>
              <a:ext uri="{FF2B5EF4-FFF2-40B4-BE49-F238E27FC236}">
                <a16:creationId xmlns:a16="http://schemas.microsoft.com/office/drawing/2014/main" id="{039F3CF8-1309-42E6-9735-54CD2E73557C}"/>
              </a:ext>
            </a:extLst>
          </p:cNvPr>
          <p:cNvSpPr/>
          <p:nvPr/>
        </p:nvSpPr>
        <p:spPr>
          <a:xfrm rot="19715828">
            <a:off x="8759227" y="5104525"/>
            <a:ext cx="1024499" cy="718910"/>
          </a:xfrm>
          <a:prstGeom prst="down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فتح</a:t>
            </a:r>
            <a:endParaRPr lang="en-US" dirty="0"/>
          </a:p>
        </p:txBody>
      </p:sp>
      <p:sp>
        <p:nvSpPr>
          <p:cNvPr id="17" name="مستطيل 16">
            <a:extLst>
              <a:ext uri="{FF2B5EF4-FFF2-40B4-BE49-F238E27FC236}">
                <a16:creationId xmlns:a16="http://schemas.microsoft.com/office/drawing/2014/main" id="{2C0E502A-A47C-4F41-97BF-4F9FD382BF94}"/>
              </a:ext>
            </a:extLst>
          </p:cNvPr>
          <p:cNvSpPr/>
          <p:nvPr/>
        </p:nvSpPr>
        <p:spPr>
          <a:xfrm>
            <a:off x="4665972" y="4720744"/>
            <a:ext cx="2716066" cy="37214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ساكنة سكونا أصليا وقد سبقها فتح</a:t>
            </a:r>
            <a:endParaRPr lang="en-US" dirty="0"/>
          </a:p>
        </p:txBody>
      </p:sp>
      <p:sp>
        <p:nvSpPr>
          <p:cNvPr id="18" name="مستطيل 17">
            <a:extLst>
              <a:ext uri="{FF2B5EF4-FFF2-40B4-BE49-F238E27FC236}">
                <a16:creationId xmlns:a16="http://schemas.microsoft.com/office/drawing/2014/main" id="{A9B43E53-CCE5-417A-B16B-78B47B368838}"/>
              </a:ext>
            </a:extLst>
          </p:cNvPr>
          <p:cNvSpPr/>
          <p:nvPr/>
        </p:nvSpPr>
        <p:spPr>
          <a:xfrm>
            <a:off x="4665972" y="5213805"/>
            <a:ext cx="2716066" cy="414005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ساكنة سكونا أصليا وقد سبقها ضم</a:t>
            </a:r>
            <a:endParaRPr lang="en-US" dirty="0"/>
          </a:p>
        </p:txBody>
      </p:sp>
      <p:sp>
        <p:nvSpPr>
          <p:cNvPr id="20" name="مستطيل 19">
            <a:extLst>
              <a:ext uri="{FF2B5EF4-FFF2-40B4-BE49-F238E27FC236}">
                <a16:creationId xmlns:a16="http://schemas.microsoft.com/office/drawing/2014/main" id="{361CF7AA-ED96-4059-A2E5-3EB032251709}"/>
              </a:ext>
            </a:extLst>
          </p:cNvPr>
          <p:cNvSpPr/>
          <p:nvPr/>
        </p:nvSpPr>
        <p:spPr>
          <a:xfrm>
            <a:off x="4347604" y="5714679"/>
            <a:ext cx="3352801" cy="37214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ساكنة سكونا أصليا وقد سبقها كسر عارض</a:t>
            </a:r>
            <a:endParaRPr lang="en-US" dirty="0"/>
          </a:p>
        </p:txBody>
      </p:sp>
      <p:sp>
        <p:nvSpPr>
          <p:cNvPr id="22" name="مستطيل 21">
            <a:extLst>
              <a:ext uri="{FF2B5EF4-FFF2-40B4-BE49-F238E27FC236}">
                <a16:creationId xmlns:a16="http://schemas.microsoft.com/office/drawing/2014/main" id="{8E734D4F-6AA1-4761-9BBE-6220009EF8B7}"/>
              </a:ext>
            </a:extLst>
          </p:cNvPr>
          <p:cNvSpPr/>
          <p:nvPr/>
        </p:nvSpPr>
        <p:spPr>
          <a:xfrm>
            <a:off x="3329663" y="6196977"/>
            <a:ext cx="5000847" cy="41400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ساكنة سكونا أصليا وقد سبقها كسر أصلي وبعدها حرف استعلاء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814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25" grpId="0" animBg="1"/>
      <p:bldP spid="26" grpId="0" animBg="1"/>
      <p:bldP spid="17" grpId="0" animBg="1"/>
      <p:bldP spid="18" grpId="0" animBg="1"/>
      <p:bldP spid="20" grpId="0" animBg="1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>
            <a:extLst>
              <a:ext uri="{FF2B5EF4-FFF2-40B4-BE49-F238E27FC236}">
                <a16:creationId xmlns:a16="http://schemas.microsoft.com/office/drawing/2014/main" id="{FEE7DFF8-EAC4-464D-B976-402BB112A410}"/>
              </a:ext>
            </a:extLst>
          </p:cNvPr>
          <p:cNvSpPr txBox="1"/>
          <p:nvPr/>
        </p:nvSpPr>
        <p:spPr>
          <a:xfrm>
            <a:off x="5656521" y="648586"/>
            <a:ext cx="62094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2400" b="1" dirty="0"/>
              <a:t> اختر الإجابة الصحيحة من بين البدائل المعطاة:</a:t>
            </a:r>
          </a:p>
          <a:p>
            <a:r>
              <a:rPr lang="ar-OM" sz="2400" b="1" dirty="0"/>
              <a:t>1- الآية التي ورد فيها تفخيم الراء:</a:t>
            </a:r>
          </a:p>
          <a:p>
            <a:r>
              <a:rPr lang="ar-OM" sz="2400" b="1" dirty="0"/>
              <a:t>أ‌- قال تعالى:" مِّنَ الْمُؤْمِنِينَ رِجَالٌ صَدَقُوا مَا عَاهَدُوا اللَّهَ عَلَيْهِ"</a:t>
            </a:r>
          </a:p>
          <a:p>
            <a:r>
              <a:rPr lang="ar-OM" sz="2400" b="1" dirty="0"/>
              <a:t>ب‌- قال تعالى:" إِنَّ </a:t>
            </a:r>
            <a:r>
              <a:rPr lang="ar-OM" sz="2400" b="1" dirty="0" err="1"/>
              <a:t>هَٰذَا</a:t>
            </a:r>
            <a:r>
              <a:rPr lang="ar-OM" sz="2400" b="1" dirty="0"/>
              <a:t> الْقُرْآنَ يَهْدِي لِلَّتِي هِيَ أَقْوَمُ"</a:t>
            </a:r>
          </a:p>
          <a:p>
            <a:r>
              <a:rPr lang="ar-OM" sz="2400" b="1" dirty="0"/>
              <a:t>ج- قال تعالى:" غَيْرِ الْمَغْضُوبِ عَلَيْهِمْ " </a:t>
            </a:r>
            <a:endParaRPr lang="en-US" sz="2400" b="1" dirty="0"/>
          </a:p>
        </p:txBody>
      </p:sp>
      <p:sp>
        <p:nvSpPr>
          <p:cNvPr id="7" name="شكل بيضاوي 6">
            <a:extLst>
              <a:ext uri="{FF2B5EF4-FFF2-40B4-BE49-F238E27FC236}">
                <a16:creationId xmlns:a16="http://schemas.microsoft.com/office/drawing/2014/main" id="{E9B4BA1B-05F3-4022-85F3-8EE8CDEFFDE5}"/>
              </a:ext>
            </a:extLst>
          </p:cNvPr>
          <p:cNvSpPr/>
          <p:nvPr/>
        </p:nvSpPr>
        <p:spPr>
          <a:xfrm>
            <a:off x="11408734" y="1998921"/>
            <a:ext cx="457201" cy="552893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EB78D484-DD32-45B6-80FC-4B7EDFFBB9EC}"/>
              </a:ext>
            </a:extLst>
          </p:cNvPr>
          <p:cNvSpPr txBox="1"/>
          <p:nvPr/>
        </p:nvSpPr>
        <p:spPr>
          <a:xfrm flipH="1">
            <a:off x="4951700" y="3152025"/>
            <a:ext cx="69992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2400" b="1" dirty="0"/>
              <a:t>2-  تفخم الراء في كلمة ( مِرْصَادا) لأنها جاءت:</a:t>
            </a:r>
          </a:p>
          <a:p>
            <a:r>
              <a:rPr lang="ar-OM" sz="2400" b="1" dirty="0"/>
              <a:t>أ‌- ساكنة سكونا أصليا ، وسبقت بكسر أصلي وبعدها حرف استعلاء.</a:t>
            </a:r>
          </a:p>
          <a:p>
            <a:r>
              <a:rPr lang="ar-OM" sz="2400" b="1" dirty="0"/>
              <a:t>ب‌- ساكنة سكونا أصليا وسبقت بكسر أصلي ولم يأت بعدها حرف استعلاء.</a:t>
            </a:r>
          </a:p>
          <a:p>
            <a:r>
              <a:rPr lang="ar-OM" sz="2400" b="1" dirty="0"/>
              <a:t>ج- ساكنة سكونا أصليا وسبقت بكسر عارض وبعدها حرف استعلاء.</a:t>
            </a:r>
          </a:p>
          <a:p>
            <a:r>
              <a:rPr lang="ar-OM" sz="2400" b="1" dirty="0"/>
              <a:t>د-  ساكنة سكونا عارضا وسبقت بكسر أصلي وبعدها حرف استعلاء.</a:t>
            </a:r>
          </a:p>
        </p:txBody>
      </p:sp>
      <p:sp>
        <p:nvSpPr>
          <p:cNvPr id="9" name="شكل بيضاوي 8">
            <a:extLst>
              <a:ext uri="{FF2B5EF4-FFF2-40B4-BE49-F238E27FC236}">
                <a16:creationId xmlns:a16="http://schemas.microsoft.com/office/drawing/2014/main" id="{275C6E98-2FD2-4779-B9AA-067CD8F0995D}"/>
              </a:ext>
            </a:extLst>
          </p:cNvPr>
          <p:cNvSpPr/>
          <p:nvPr/>
        </p:nvSpPr>
        <p:spPr>
          <a:xfrm>
            <a:off x="11637334" y="3428999"/>
            <a:ext cx="457200" cy="552894"/>
          </a:xfrm>
          <a:prstGeom prst="ellips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صورة 9" descr="صورة تحتوي على داخلي, مزين&#10;&#10;تم إنشاء الوصف تلقائياً">
            <a:extLst>
              <a:ext uri="{FF2B5EF4-FFF2-40B4-BE49-F238E27FC236}">
                <a16:creationId xmlns:a16="http://schemas.microsoft.com/office/drawing/2014/main" id="{9F9E6473-C740-4C87-861B-426AFE135C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0" y="0"/>
            <a:ext cx="4750981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115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>
            <a:extLst>
              <a:ext uri="{FF2B5EF4-FFF2-40B4-BE49-F238E27FC236}">
                <a16:creationId xmlns:a16="http://schemas.microsoft.com/office/drawing/2014/main" id="{FEE7DFF8-EAC4-464D-B976-402BB112A410}"/>
              </a:ext>
            </a:extLst>
          </p:cNvPr>
          <p:cNvSpPr txBox="1"/>
          <p:nvPr/>
        </p:nvSpPr>
        <p:spPr>
          <a:xfrm>
            <a:off x="5656521" y="648586"/>
            <a:ext cx="63735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2400" b="1" dirty="0"/>
              <a:t>أكمل:</a:t>
            </a:r>
          </a:p>
          <a:p>
            <a:r>
              <a:rPr lang="ar-OM" sz="2400" b="1" dirty="0"/>
              <a:t>تفخم الراء إذا كانت ................... بفتح أو ضم أو ساكنة سكونا أصليا وقد سبقها كسر أصلي وجاء بعدها ..........................</a:t>
            </a:r>
            <a:endParaRPr lang="en-US" sz="2400" b="1" dirty="0"/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EB78D484-DD32-45B6-80FC-4B7EDFFBB9EC}"/>
              </a:ext>
            </a:extLst>
          </p:cNvPr>
          <p:cNvSpPr txBox="1"/>
          <p:nvPr/>
        </p:nvSpPr>
        <p:spPr>
          <a:xfrm flipH="1">
            <a:off x="5192704" y="2716093"/>
            <a:ext cx="67706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ar-SA" sz="2400" b="1" dirty="0"/>
              <a:t>تفخم الراء في كلمة ( يكفر ) في قوله تعالى </a:t>
            </a:r>
            <a:r>
              <a:rPr lang="ar-SA" sz="2400" dirty="0"/>
              <a:t>:" </a:t>
            </a:r>
            <a:r>
              <a:rPr lang="ar-SA" sz="2400" b="1" dirty="0"/>
              <a:t>فَمَن يَكْفُرْ بِالطَّاغُوتِ" بين سبب ذلك.</a:t>
            </a:r>
            <a:endParaRPr lang="en-US" sz="2400" dirty="0"/>
          </a:p>
        </p:txBody>
      </p:sp>
      <p:pic>
        <p:nvPicPr>
          <p:cNvPr id="3" name="صورة 2" descr="صورة تحتوي على داخلي, مزين&#10;&#10;تم إنشاء الوصف تلقائياً">
            <a:extLst>
              <a:ext uri="{FF2B5EF4-FFF2-40B4-BE49-F238E27FC236}">
                <a16:creationId xmlns:a16="http://schemas.microsoft.com/office/drawing/2014/main" id="{81D8199E-3C18-4B70-B2E7-2ADE13AAF3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0" y="0"/>
            <a:ext cx="4750981" cy="6857999"/>
          </a:xfrm>
          <a:prstGeom prst="rect">
            <a:avLst/>
          </a:prstGeom>
        </p:spPr>
      </p:pic>
      <p:sp>
        <p:nvSpPr>
          <p:cNvPr id="4" name="مربع نص 3">
            <a:extLst>
              <a:ext uri="{FF2B5EF4-FFF2-40B4-BE49-F238E27FC236}">
                <a16:creationId xmlns:a16="http://schemas.microsoft.com/office/drawing/2014/main" id="{1AC1FDC0-4541-49E7-BEDC-14366724775E}"/>
              </a:ext>
            </a:extLst>
          </p:cNvPr>
          <p:cNvSpPr txBox="1"/>
          <p:nvPr/>
        </p:nvSpPr>
        <p:spPr>
          <a:xfrm>
            <a:off x="8105774" y="829340"/>
            <a:ext cx="1457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2400" b="1" dirty="0">
                <a:solidFill>
                  <a:srgbClr val="FF0000"/>
                </a:solidFill>
              </a:rPr>
              <a:t>متحركة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FA3B6B07-EDCF-4243-BDAC-9A6BC173BCCC}"/>
              </a:ext>
            </a:extLst>
          </p:cNvPr>
          <p:cNvSpPr txBox="1"/>
          <p:nvPr/>
        </p:nvSpPr>
        <p:spPr>
          <a:xfrm>
            <a:off x="7749597" y="1663053"/>
            <a:ext cx="38877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2400" b="1" dirty="0">
                <a:solidFill>
                  <a:srgbClr val="FF0000"/>
                </a:solidFill>
              </a:rPr>
              <a:t>حرف استعلاء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id="{68E3FA88-B556-4B77-95AF-A39D6469A54D}"/>
              </a:ext>
            </a:extLst>
          </p:cNvPr>
          <p:cNvSpPr txBox="1"/>
          <p:nvPr/>
        </p:nvSpPr>
        <p:spPr>
          <a:xfrm>
            <a:off x="5192705" y="3547090"/>
            <a:ext cx="6677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2400" b="1" dirty="0">
                <a:solidFill>
                  <a:srgbClr val="FF0000"/>
                </a:solidFill>
              </a:rPr>
              <a:t>لأنها ساكنة سكونا أصليا والحرف الذي قبلها مضموم.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449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4" grpId="0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صورة تحتوي على نص&#10;&#10;تم إنشاء الوصف تلقائياً">
            <a:extLst>
              <a:ext uri="{FF2B5EF4-FFF2-40B4-BE49-F238E27FC236}">
                <a16:creationId xmlns:a16="http://schemas.microsoft.com/office/drawing/2014/main" id="{F2F1E325-7CA7-4DCA-BE4B-6F2725F5B9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3352" y="808146"/>
            <a:ext cx="4974677" cy="1188820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id="{BEF9D020-76F8-4AA6-8E52-C37F254122E6}"/>
              </a:ext>
            </a:extLst>
          </p:cNvPr>
          <p:cNvSpPr txBox="1"/>
          <p:nvPr/>
        </p:nvSpPr>
        <p:spPr>
          <a:xfrm>
            <a:off x="9438289" y="2490952"/>
            <a:ext cx="16816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6000" dirty="0"/>
              <a:t>بق</a:t>
            </a:r>
            <a:r>
              <a:rPr lang="ar-OM" sz="6000" dirty="0">
                <a:solidFill>
                  <a:srgbClr val="FF0000"/>
                </a:solidFill>
              </a:rPr>
              <a:t>دَر</a:t>
            </a:r>
            <a:r>
              <a:rPr lang="ar-OM" sz="6000" dirty="0"/>
              <a:t>ٍ</a:t>
            </a:r>
            <a:endParaRPr lang="en-US" sz="6000" dirty="0"/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171421FC-BC08-4A0F-B9EC-F0B2C65F23B9}"/>
              </a:ext>
            </a:extLst>
          </p:cNvPr>
          <p:cNvSpPr txBox="1"/>
          <p:nvPr/>
        </p:nvSpPr>
        <p:spPr>
          <a:xfrm>
            <a:off x="4808483" y="2452651"/>
            <a:ext cx="18498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6000" dirty="0"/>
              <a:t>بقد</a:t>
            </a:r>
            <a:r>
              <a:rPr lang="ar-OM" sz="6000" dirty="0">
                <a:solidFill>
                  <a:srgbClr val="FF0000"/>
                </a:solidFill>
              </a:rPr>
              <a:t>َرْ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8" name="سهم: لليسار 7">
            <a:extLst>
              <a:ext uri="{FF2B5EF4-FFF2-40B4-BE49-F238E27FC236}">
                <a16:creationId xmlns:a16="http://schemas.microsoft.com/office/drawing/2014/main" id="{9324B0F1-5132-4AE4-9156-AF3AE46FE942}"/>
              </a:ext>
            </a:extLst>
          </p:cNvPr>
          <p:cNvSpPr/>
          <p:nvPr/>
        </p:nvSpPr>
        <p:spPr>
          <a:xfrm>
            <a:off x="7441324" y="2413338"/>
            <a:ext cx="2291255" cy="101566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b="1" dirty="0"/>
              <a:t>عند الوقف على الراء</a:t>
            </a:r>
            <a:endParaRPr lang="en-US" b="1" dirty="0"/>
          </a:p>
        </p:txBody>
      </p:sp>
      <p:sp>
        <p:nvSpPr>
          <p:cNvPr id="9" name="سهم: لأسفل 8">
            <a:extLst>
              <a:ext uri="{FF2B5EF4-FFF2-40B4-BE49-F238E27FC236}">
                <a16:creationId xmlns:a16="http://schemas.microsoft.com/office/drawing/2014/main" id="{B813FF86-394C-4D28-B771-6319BAEFA225}"/>
              </a:ext>
            </a:extLst>
          </p:cNvPr>
          <p:cNvSpPr/>
          <p:nvPr/>
        </p:nvSpPr>
        <p:spPr>
          <a:xfrm>
            <a:off x="5559973" y="3403937"/>
            <a:ext cx="346842" cy="6215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EDC92A2A-16AD-4200-BF03-929FFA5B8B3C}"/>
              </a:ext>
            </a:extLst>
          </p:cNvPr>
          <p:cNvSpPr txBox="1"/>
          <p:nvPr/>
        </p:nvSpPr>
        <p:spPr>
          <a:xfrm>
            <a:off x="4808483" y="4088108"/>
            <a:ext cx="1849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OM" sz="2400" b="1" dirty="0"/>
              <a:t>سكون عارض</a:t>
            </a:r>
          </a:p>
          <a:p>
            <a:pPr algn="ctr"/>
            <a:r>
              <a:rPr lang="ar-OM" sz="2400" b="1" dirty="0"/>
              <a:t>لأننا وقفنا على</a:t>
            </a:r>
          </a:p>
          <a:p>
            <a:pPr algn="ctr"/>
            <a:r>
              <a:rPr lang="ar-OM" sz="2400" b="1" dirty="0"/>
              <a:t>الراء</a:t>
            </a:r>
            <a:endParaRPr lang="en-US" sz="2400" b="1" dirty="0"/>
          </a:p>
        </p:txBody>
      </p:sp>
      <p:sp>
        <p:nvSpPr>
          <p:cNvPr id="17" name="مستطيل 16">
            <a:extLst>
              <a:ext uri="{FF2B5EF4-FFF2-40B4-BE49-F238E27FC236}">
                <a16:creationId xmlns:a16="http://schemas.microsoft.com/office/drawing/2014/main" id="{308D3999-D01A-4157-BF15-8AB88A85842D}"/>
              </a:ext>
            </a:extLst>
          </p:cNvPr>
          <p:cNvSpPr/>
          <p:nvPr/>
        </p:nvSpPr>
        <p:spPr>
          <a:xfrm>
            <a:off x="551793" y="902375"/>
            <a:ext cx="5360277" cy="1015662"/>
          </a:xfrm>
          <a:prstGeom prst="rect">
            <a:avLst/>
          </a:prstGeom>
          <a:solidFill>
            <a:srgbClr val="99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sz="2800" b="1" dirty="0"/>
              <a:t>ساكنة سكونا عارضا وقد سبقها فتح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122045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 animBg="1"/>
      <p:bldP spid="10" grpId="0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>
            <a:extLst>
              <a:ext uri="{FF2B5EF4-FFF2-40B4-BE49-F238E27FC236}">
                <a16:creationId xmlns:a16="http://schemas.microsoft.com/office/drawing/2014/main" id="{BEF9D020-76F8-4AA6-8E52-C37F254122E6}"/>
              </a:ext>
            </a:extLst>
          </p:cNvPr>
          <p:cNvSpPr txBox="1"/>
          <p:nvPr/>
        </p:nvSpPr>
        <p:spPr>
          <a:xfrm>
            <a:off x="9438289" y="2490952"/>
            <a:ext cx="16816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6000" dirty="0"/>
              <a:t>س</a:t>
            </a:r>
            <a:r>
              <a:rPr lang="ar-OM" sz="6000" dirty="0">
                <a:solidFill>
                  <a:srgbClr val="FF0000"/>
                </a:solidFill>
              </a:rPr>
              <a:t>عُر</a:t>
            </a:r>
            <a:r>
              <a:rPr lang="ar-OM" sz="6000" dirty="0"/>
              <a:t>ٍ</a:t>
            </a:r>
            <a:endParaRPr lang="en-US" sz="6000" dirty="0"/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171421FC-BC08-4A0F-B9EC-F0B2C65F23B9}"/>
              </a:ext>
            </a:extLst>
          </p:cNvPr>
          <p:cNvSpPr txBox="1"/>
          <p:nvPr/>
        </p:nvSpPr>
        <p:spPr>
          <a:xfrm>
            <a:off x="4976648" y="2413337"/>
            <a:ext cx="16816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6000" dirty="0"/>
              <a:t>سعُ</a:t>
            </a:r>
            <a:r>
              <a:rPr lang="ar-OM" sz="6000" dirty="0">
                <a:solidFill>
                  <a:srgbClr val="FF0000"/>
                </a:solidFill>
              </a:rPr>
              <a:t>ر</a:t>
            </a:r>
            <a:r>
              <a:rPr lang="ar-OM" sz="6000" dirty="0"/>
              <a:t>ْ</a:t>
            </a:r>
            <a:endParaRPr lang="en-US" sz="6000" dirty="0"/>
          </a:p>
        </p:txBody>
      </p:sp>
      <p:sp>
        <p:nvSpPr>
          <p:cNvPr id="8" name="سهم: لليسار 7">
            <a:extLst>
              <a:ext uri="{FF2B5EF4-FFF2-40B4-BE49-F238E27FC236}">
                <a16:creationId xmlns:a16="http://schemas.microsoft.com/office/drawing/2014/main" id="{9324B0F1-5132-4AE4-9156-AF3AE46FE942}"/>
              </a:ext>
            </a:extLst>
          </p:cNvPr>
          <p:cNvSpPr/>
          <p:nvPr/>
        </p:nvSpPr>
        <p:spPr>
          <a:xfrm>
            <a:off x="7441324" y="2413338"/>
            <a:ext cx="2291255" cy="101566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b="1" dirty="0"/>
              <a:t>عند الوقف على الراء</a:t>
            </a:r>
            <a:endParaRPr lang="en-US" b="1" dirty="0"/>
          </a:p>
        </p:txBody>
      </p:sp>
      <p:sp>
        <p:nvSpPr>
          <p:cNvPr id="9" name="سهم: لأسفل 8">
            <a:extLst>
              <a:ext uri="{FF2B5EF4-FFF2-40B4-BE49-F238E27FC236}">
                <a16:creationId xmlns:a16="http://schemas.microsoft.com/office/drawing/2014/main" id="{B813FF86-394C-4D28-B771-6319BAEFA225}"/>
              </a:ext>
            </a:extLst>
          </p:cNvPr>
          <p:cNvSpPr/>
          <p:nvPr/>
        </p:nvSpPr>
        <p:spPr>
          <a:xfrm>
            <a:off x="5559973" y="3403937"/>
            <a:ext cx="346842" cy="6215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EDC92A2A-16AD-4200-BF03-929FFA5B8B3C}"/>
              </a:ext>
            </a:extLst>
          </p:cNvPr>
          <p:cNvSpPr txBox="1"/>
          <p:nvPr/>
        </p:nvSpPr>
        <p:spPr>
          <a:xfrm>
            <a:off x="4808483" y="4088108"/>
            <a:ext cx="1849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OM" sz="2400" b="1" dirty="0"/>
              <a:t>سكون عارض</a:t>
            </a:r>
          </a:p>
          <a:p>
            <a:pPr algn="ctr"/>
            <a:r>
              <a:rPr lang="ar-OM" sz="2400" b="1" dirty="0"/>
              <a:t>لأننا وقفنا على</a:t>
            </a:r>
          </a:p>
          <a:p>
            <a:pPr algn="ctr"/>
            <a:r>
              <a:rPr lang="ar-OM" sz="2400" b="1" dirty="0"/>
              <a:t>الراء</a:t>
            </a:r>
            <a:endParaRPr lang="en-US" sz="2400" b="1" dirty="0"/>
          </a:p>
        </p:txBody>
      </p:sp>
      <p:sp>
        <p:nvSpPr>
          <p:cNvPr id="17" name="مستطيل 16">
            <a:extLst>
              <a:ext uri="{FF2B5EF4-FFF2-40B4-BE49-F238E27FC236}">
                <a16:creationId xmlns:a16="http://schemas.microsoft.com/office/drawing/2014/main" id="{308D3999-D01A-4157-BF15-8AB88A85842D}"/>
              </a:ext>
            </a:extLst>
          </p:cNvPr>
          <p:cNvSpPr/>
          <p:nvPr/>
        </p:nvSpPr>
        <p:spPr>
          <a:xfrm>
            <a:off x="551793" y="902375"/>
            <a:ext cx="5360277" cy="1015662"/>
          </a:xfrm>
          <a:prstGeom prst="rect">
            <a:avLst/>
          </a:prstGeom>
          <a:solidFill>
            <a:srgbClr val="99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sz="2800" b="1" dirty="0"/>
              <a:t>ساكنة سكونا عارضا وقد سبقها ضم</a:t>
            </a:r>
            <a:endParaRPr lang="en-US" sz="2800" b="1" dirty="0"/>
          </a:p>
        </p:txBody>
      </p:sp>
      <p:pic>
        <p:nvPicPr>
          <p:cNvPr id="3" name="صورة 2" descr="صورة تحتوي على نص, ساعة, أبعاد&#10;&#10;تم إنشاء الوصف تلقائياً">
            <a:extLst>
              <a:ext uri="{FF2B5EF4-FFF2-40B4-BE49-F238E27FC236}">
                <a16:creationId xmlns:a16="http://schemas.microsoft.com/office/drawing/2014/main" id="{56B19E79-AECB-406C-9E2E-9A65B15D3D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9469" y="645199"/>
            <a:ext cx="3800475" cy="1272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584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 animBg="1"/>
      <p:bldP spid="10" grpId="0"/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>
            <a:extLst>
              <a:ext uri="{FF2B5EF4-FFF2-40B4-BE49-F238E27FC236}">
                <a16:creationId xmlns:a16="http://schemas.microsoft.com/office/drawing/2014/main" id="{BEF9D020-76F8-4AA6-8E52-C37F254122E6}"/>
              </a:ext>
            </a:extLst>
          </p:cNvPr>
          <p:cNvSpPr txBox="1"/>
          <p:nvPr/>
        </p:nvSpPr>
        <p:spPr>
          <a:xfrm>
            <a:off x="9438289" y="2490952"/>
            <a:ext cx="16816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6000" dirty="0"/>
              <a:t>ال</a:t>
            </a:r>
            <a:r>
              <a:rPr lang="ar-OM" sz="6000" dirty="0">
                <a:solidFill>
                  <a:srgbClr val="FF0000"/>
                </a:solidFill>
              </a:rPr>
              <a:t>قَــدْر</a:t>
            </a:r>
            <a:r>
              <a:rPr lang="ar-OM" sz="6000" dirty="0"/>
              <a:t>ِ</a:t>
            </a:r>
            <a:endParaRPr lang="en-US" sz="6000" dirty="0"/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171421FC-BC08-4A0F-B9EC-F0B2C65F23B9}"/>
              </a:ext>
            </a:extLst>
          </p:cNvPr>
          <p:cNvSpPr txBox="1"/>
          <p:nvPr/>
        </p:nvSpPr>
        <p:spPr>
          <a:xfrm>
            <a:off x="4976648" y="2413337"/>
            <a:ext cx="16816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6000" dirty="0"/>
              <a:t>القَدْ</a:t>
            </a:r>
            <a:r>
              <a:rPr lang="ar-OM" sz="6000" dirty="0">
                <a:solidFill>
                  <a:srgbClr val="FF0000"/>
                </a:solidFill>
              </a:rPr>
              <a:t>ر</a:t>
            </a:r>
            <a:r>
              <a:rPr lang="ar-OM" sz="6000" dirty="0"/>
              <a:t>ْ</a:t>
            </a:r>
            <a:endParaRPr lang="en-US" sz="6000" dirty="0"/>
          </a:p>
        </p:txBody>
      </p:sp>
      <p:sp>
        <p:nvSpPr>
          <p:cNvPr id="8" name="سهم: لليسار 7">
            <a:extLst>
              <a:ext uri="{FF2B5EF4-FFF2-40B4-BE49-F238E27FC236}">
                <a16:creationId xmlns:a16="http://schemas.microsoft.com/office/drawing/2014/main" id="{9324B0F1-5132-4AE4-9156-AF3AE46FE942}"/>
              </a:ext>
            </a:extLst>
          </p:cNvPr>
          <p:cNvSpPr/>
          <p:nvPr/>
        </p:nvSpPr>
        <p:spPr>
          <a:xfrm>
            <a:off x="6902668" y="2413338"/>
            <a:ext cx="2291255" cy="101566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b="1" dirty="0"/>
              <a:t>عند الوقف على الراء</a:t>
            </a:r>
            <a:endParaRPr lang="en-US" b="1" dirty="0"/>
          </a:p>
        </p:txBody>
      </p:sp>
      <p:sp>
        <p:nvSpPr>
          <p:cNvPr id="9" name="سهم: لأسفل 8">
            <a:extLst>
              <a:ext uri="{FF2B5EF4-FFF2-40B4-BE49-F238E27FC236}">
                <a16:creationId xmlns:a16="http://schemas.microsoft.com/office/drawing/2014/main" id="{B813FF86-394C-4D28-B771-6319BAEFA225}"/>
              </a:ext>
            </a:extLst>
          </p:cNvPr>
          <p:cNvSpPr/>
          <p:nvPr/>
        </p:nvSpPr>
        <p:spPr>
          <a:xfrm>
            <a:off x="5559973" y="3403937"/>
            <a:ext cx="346842" cy="6215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EDC92A2A-16AD-4200-BF03-929FFA5B8B3C}"/>
              </a:ext>
            </a:extLst>
          </p:cNvPr>
          <p:cNvSpPr txBox="1"/>
          <p:nvPr/>
        </p:nvSpPr>
        <p:spPr>
          <a:xfrm>
            <a:off x="4808483" y="4088108"/>
            <a:ext cx="1849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OM" sz="2400" b="1" dirty="0"/>
              <a:t>سكون عارض</a:t>
            </a:r>
          </a:p>
          <a:p>
            <a:pPr algn="ctr"/>
            <a:r>
              <a:rPr lang="ar-OM" sz="2400" b="1" dirty="0"/>
              <a:t>لأننا وقفنا على</a:t>
            </a:r>
          </a:p>
          <a:p>
            <a:pPr algn="ctr"/>
            <a:r>
              <a:rPr lang="ar-OM" sz="2400" b="1" dirty="0"/>
              <a:t>الراء</a:t>
            </a:r>
            <a:endParaRPr lang="en-US" sz="2400" b="1" dirty="0"/>
          </a:p>
        </p:txBody>
      </p:sp>
      <p:pic>
        <p:nvPicPr>
          <p:cNvPr id="4" name="صورة 3" descr="صورة تحتوي على نص&#10;&#10;تم إنشاء الوصف تلقائياً">
            <a:extLst>
              <a:ext uri="{FF2B5EF4-FFF2-40B4-BE49-F238E27FC236}">
                <a16:creationId xmlns:a16="http://schemas.microsoft.com/office/drawing/2014/main" id="{4B0B37B1-1374-401B-AD29-749868293E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6743" y="732645"/>
            <a:ext cx="3983092" cy="1094591"/>
          </a:xfrm>
          <a:prstGeom prst="rect">
            <a:avLst/>
          </a:prstGeom>
        </p:spPr>
      </p:pic>
      <p:sp>
        <p:nvSpPr>
          <p:cNvPr id="11" name="مستطيل 10">
            <a:extLst>
              <a:ext uri="{FF2B5EF4-FFF2-40B4-BE49-F238E27FC236}">
                <a16:creationId xmlns:a16="http://schemas.microsoft.com/office/drawing/2014/main" id="{5A2B125A-F10E-4B13-8872-F96625AA5DAC}"/>
              </a:ext>
            </a:extLst>
          </p:cNvPr>
          <p:cNvSpPr/>
          <p:nvPr/>
        </p:nvSpPr>
        <p:spPr>
          <a:xfrm>
            <a:off x="567558" y="717708"/>
            <a:ext cx="6453352" cy="1200329"/>
          </a:xfrm>
          <a:prstGeom prst="rect">
            <a:avLst/>
          </a:prstGeom>
          <a:solidFill>
            <a:srgbClr val="99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sz="2800" b="1" dirty="0"/>
              <a:t>ساكنة سكونا عارضا وقد سبقها سكون أصلي قبله فتح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161624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 animBg="1"/>
      <p:bldP spid="10" grpId="0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ربع نص 5">
            <a:extLst>
              <a:ext uri="{FF2B5EF4-FFF2-40B4-BE49-F238E27FC236}">
                <a16:creationId xmlns:a16="http://schemas.microsoft.com/office/drawing/2014/main" id="{BEF9D020-76F8-4AA6-8E52-C37F254122E6}"/>
              </a:ext>
            </a:extLst>
          </p:cNvPr>
          <p:cNvSpPr txBox="1"/>
          <p:nvPr/>
        </p:nvSpPr>
        <p:spPr>
          <a:xfrm>
            <a:off x="9438289" y="2490952"/>
            <a:ext cx="16816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6000" dirty="0">
                <a:solidFill>
                  <a:srgbClr val="FF0000"/>
                </a:solidFill>
              </a:rPr>
              <a:t>خُسْرٍ</a:t>
            </a:r>
            <a:endParaRPr lang="en-US" sz="6000" dirty="0">
              <a:solidFill>
                <a:srgbClr val="FF0000"/>
              </a:solidFill>
            </a:endParaRPr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171421FC-BC08-4A0F-B9EC-F0B2C65F23B9}"/>
              </a:ext>
            </a:extLst>
          </p:cNvPr>
          <p:cNvSpPr txBox="1"/>
          <p:nvPr/>
        </p:nvSpPr>
        <p:spPr>
          <a:xfrm>
            <a:off x="4603532" y="2413338"/>
            <a:ext cx="16816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6000" dirty="0"/>
              <a:t>خُسْ</a:t>
            </a:r>
            <a:r>
              <a:rPr lang="ar-OM" sz="6000" dirty="0">
                <a:solidFill>
                  <a:srgbClr val="FF0000"/>
                </a:solidFill>
              </a:rPr>
              <a:t>ر</a:t>
            </a:r>
            <a:r>
              <a:rPr lang="ar-OM" sz="6000" dirty="0"/>
              <a:t>ْ</a:t>
            </a:r>
            <a:endParaRPr lang="en-US" sz="6000" dirty="0"/>
          </a:p>
        </p:txBody>
      </p:sp>
      <p:sp>
        <p:nvSpPr>
          <p:cNvPr id="8" name="سهم: لليسار 7">
            <a:extLst>
              <a:ext uri="{FF2B5EF4-FFF2-40B4-BE49-F238E27FC236}">
                <a16:creationId xmlns:a16="http://schemas.microsoft.com/office/drawing/2014/main" id="{9324B0F1-5132-4AE4-9156-AF3AE46FE942}"/>
              </a:ext>
            </a:extLst>
          </p:cNvPr>
          <p:cNvSpPr/>
          <p:nvPr/>
        </p:nvSpPr>
        <p:spPr>
          <a:xfrm>
            <a:off x="6905296" y="2509475"/>
            <a:ext cx="2291255" cy="101566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b="1" dirty="0"/>
              <a:t>عند الوقف على الراء</a:t>
            </a:r>
            <a:endParaRPr lang="en-US" b="1" dirty="0"/>
          </a:p>
        </p:txBody>
      </p:sp>
      <p:sp>
        <p:nvSpPr>
          <p:cNvPr id="9" name="سهم: لأسفل 8">
            <a:extLst>
              <a:ext uri="{FF2B5EF4-FFF2-40B4-BE49-F238E27FC236}">
                <a16:creationId xmlns:a16="http://schemas.microsoft.com/office/drawing/2014/main" id="{B813FF86-394C-4D28-B771-6319BAEFA225}"/>
              </a:ext>
            </a:extLst>
          </p:cNvPr>
          <p:cNvSpPr/>
          <p:nvPr/>
        </p:nvSpPr>
        <p:spPr>
          <a:xfrm>
            <a:off x="5097517" y="3330365"/>
            <a:ext cx="346842" cy="6215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EDC92A2A-16AD-4200-BF03-929FFA5B8B3C}"/>
              </a:ext>
            </a:extLst>
          </p:cNvPr>
          <p:cNvSpPr txBox="1"/>
          <p:nvPr/>
        </p:nvSpPr>
        <p:spPr>
          <a:xfrm>
            <a:off x="4346028" y="4158684"/>
            <a:ext cx="1849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OM" sz="2400" b="1" dirty="0"/>
              <a:t>سكون عارض</a:t>
            </a:r>
          </a:p>
          <a:p>
            <a:pPr algn="ctr"/>
            <a:r>
              <a:rPr lang="ar-OM" sz="2400" b="1" dirty="0"/>
              <a:t>لأننا وقفنا على</a:t>
            </a:r>
          </a:p>
          <a:p>
            <a:pPr algn="ctr"/>
            <a:r>
              <a:rPr lang="ar-OM" sz="2400" b="1" dirty="0"/>
              <a:t>الراء</a:t>
            </a:r>
            <a:endParaRPr lang="en-US" sz="2400" b="1" dirty="0"/>
          </a:p>
        </p:txBody>
      </p:sp>
      <p:pic>
        <p:nvPicPr>
          <p:cNvPr id="3" name="صورة 2" descr="صورة تحتوي على نص&#10;&#10;تم إنشاء الوصف تلقائياً">
            <a:extLst>
              <a:ext uri="{FF2B5EF4-FFF2-40B4-BE49-F238E27FC236}">
                <a16:creationId xmlns:a16="http://schemas.microsoft.com/office/drawing/2014/main" id="{0F6F48DB-38FF-44FC-B040-78C4FB9FD4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9794" y="557705"/>
            <a:ext cx="4351282" cy="1200329"/>
          </a:xfrm>
          <a:prstGeom prst="rect">
            <a:avLst/>
          </a:prstGeom>
        </p:spPr>
      </p:pic>
      <p:sp>
        <p:nvSpPr>
          <p:cNvPr id="12" name="مستطيل 11">
            <a:extLst>
              <a:ext uri="{FF2B5EF4-FFF2-40B4-BE49-F238E27FC236}">
                <a16:creationId xmlns:a16="http://schemas.microsoft.com/office/drawing/2014/main" id="{B2CD7FCC-6368-4B90-BA04-70CF076C39C5}"/>
              </a:ext>
            </a:extLst>
          </p:cNvPr>
          <p:cNvSpPr/>
          <p:nvPr/>
        </p:nvSpPr>
        <p:spPr>
          <a:xfrm>
            <a:off x="1334813" y="667993"/>
            <a:ext cx="5885793" cy="1015662"/>
          </a:xfrm>
          <a:prstGeom prst="rect">
            <a:avLst/>
          </a:prstGeom>
          <a:solidFill>
            <a:srgbClr val="99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sz="3200" dirty="0"/>
              <a:t>ساكنة سكونا عارضا وقد سبقها سكون أصلي قبله ضم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52013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9" grpId="0" animBg="1"/>
      <p:bldP spid="10" grpId="0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صورة تحتوي على نص, سبورة بيضاء&#10;&#10;تم إنشاء الوصف تلقائياً">
            <a:extLst>
              <a:ext uri="{FF2B5EF4-FFF2-40B4-BE49-F238E27FC236}">
                <a16:creationId xmlns:a16="http://schemas.microsoft.com/office/drawing/2014/main" id="{D1F4F9CD-6442-4F43-BE95-B91EF264FA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5275"/>
            <a:ext cx="12192000" cy="6038850"/>
          </a:xfrm>
          <a:prstGeom prst="rect">
            <a:avLst/>
          </a:prstGeom>
        </p:spPr>
      </p:pic>
      <p:sp>
        <p:nvSpPr>
          <p:cNvPr id="6" name="شكل بيضاوي 5">
            <a:extLst>
              <a:ext uri="{FF2B5EF4-FFF2-40B4-BE49-F238E27FC236}">
                <a16:creationId xmlns:a16="http://schemas.microsoft.com/office/drawing/2014/main" id="{44673F76-B092-4F88-B890-57F6CE0DEB3B}"/>
              </a:ext>
            </a:extLst>
          </p:cNvPr>
          <p:cNvSpPr/>
          <p:nvPr/>
        </p:nvSpPr>
        <p:spPr>
          <a:xfrm>
            <a:off x="6410324" y="1905000"/>
            <a:ext cx="685801" cy="1047750"/>
          </a:xfrm>
          <a:prstGeom prst="ellipse">
            <a:avLst/>
          </a:prstGeom>
          <a:solidFill>
            <a:schemeClr val="tx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شكل بيضاوي 6">
            <a:extLst>
              <a:ext uri="{FF2B5EF4-FFF2-40B4-BE49-F238E27FC236}">
                <a16:creationId xmlns:a16="http://schemas.microsoft.com/office/drawing/2014/main" id="{75530684-5CC0-4CE8-BA7B-E8B072D87F31}"/>
              </a:ext>
            </a:extLst>
          </p:cNvPr>
          <p:cNvSpPr/>
          <p:nvPr/>
        </p:nvSpPr>
        <p:spPr>
          <a:xfrm>
            <a:off x="5438776" y="2971800"/>
            <a:ext cx="685801" cy="1047750"/>
          </a:xfrm>
          <a:prstGeom prst="ellipse">
            <a:avLst/>
          </a:prstGeom>
          <a:solidFill>
            <a:schemeClr val="tx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شكل بيضاوي 7">
            <a:extLst>
              <a:ext uri="{FF2B5EF4-FFF2-40B4-BE49-F238E27FC236}">
                <a16:creationId xmlns:a16="http://schemas.microsoft.com/office/drawing/2014/main" id="{BAC7F6A1-F3E9-45A9-ABCB-84F650A8FC8F}"/>
              </a:ext>
            </a:extLst>
          </p:cNvPr>
          <p:cNvSpPr/>
          <p:nvPr/>
        </p:nvSpPr>
        <p:spPr>
          <a:xfrm>
            <a:off x="6219824" y="3829050"/>
            <a:ext cx="876301" cy="1047750"/>
          </a:xfrm>
          <a:prstGeom prst="ellipse">
            <a:avLst/>
          </a:prstGeom>
          <a:solidFill>
            <a:schemeClr val="tx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شكل بيضاوي 8">
            <a:extLst>
              <a:ext uri="{FF2B5EF4-FFF2-40B4-BE49-F238E27FC236}">
                <a16:creationId xmlns:a16="http://schemas.microsoft.com/office/drawing/2014/main" id="{4B03A5A8-00CB-40ED-B467-726574F9983C}"/>
              </a:ext>
            </a:extLst>
          </p:cNvPr>
          <p:cNvSpPr/>
          <p:nvPr/>
        </p:nvSpPr>
        <p:spPr>
          <a:xfrm>
            <a:off x="6591299" y="4705350"/>
            <a:ext cx="1028701" cy="1047750"/>
          </a:xfrm>
          <a:prstGeom prst="ellipse">
            <a:avLst/>
          </a:prstGeom>
          <a:solidFill>
            <a:schemeClr val="tx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مستطيل 9">
            <a:extLst>
              <a:ext uri="{FF2B5EF4-FFF2-40B4-BE49-F238E27FC236}">
                <a16:creationId xmlns:a16="http://schemas.microsoft.com/office/drawing/2014/main" id="{C1037FD5-F508-4878-B62A-63734C8DF8AA}"/>
              </a:ext>
            </a:extLst>
          </p:cNvPr>
          <p:cNvSpPr/>
          <p:nvPr/>
        </p:nvSpPr>
        <p:spPr>
          <a:xfrm>
            <a:off x="1666875" y="2183772"/>
            <a:ext cx="3771901" cy="372140"/>
          </a:xfrm>
          <a:prstGeom prst="rect">
            <a:avLst/>
          </a:prstGeom>
          <a:solidFill>
            <a:srgbClr val="99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ساكنة سكونا عارضا وقد سبقها فتح</a:t>
            </a:r>
            <a:endParaRPr lang="en-US" dirty="0"/>
          </a:p>
        </p:txBody>
      </p:sp>
      <p:sp>
        <p:nvSpPr>
          <p:cNvPr id="11" name="مستطيل 10">
            <a:extLst>
              <a:ext uri="{FF2B5EF4-FFF2-40B4-BE49-F238E27FC236}">
                <a16:creationId xmlns:a16="http://schemas.microsoft.com/office/drawing/2014/main" id="{01A60D37-8F40-496A-8D52-0C3498ED5D51}"/>
              </a:ext>
            </a:extLst>
          </p:cNvPr>
          <p:cNvSpPr/>
          <p:nvPr/>
        </p:nvSpPr>
        <p:spPr>
          <a:xfrm>
            <a:off x="1209675" y="3261980"/>
            <a:ext cx="3019426" cy="372140"/>
          </a:xfrm>
          <a:prstGeom prst="rect">
            <a:avLst/>
          </a:prstGeom>
          <a:solidFill>
            <a:srgbClr val="99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ساكنة سكونا عارضا وقد سبقها ضم</a:t>
            </a:r>
            <a:endParaRPr lang="en-US" dirty="0"/>
          </a:p>
        </p:txBody>
      </p:sp>
      <p:sp>
        <p:nvSpPr>
          <p:cNvPr id="12" name="مستطيل 11">
            <a:extLst>
              <a:ext uri="{FF2B5EF4-FFF2-40B4-BE49-F238E27FC236}">
                <a16:creationId xmlns:a16="http://schemas.microsoft.com/office/drawing/2014/main" id="{74F9EE23-AA44-4DAD-B071-A3D830A51970}"/>
              </a:ext>
            </a:extLst>
          </p:cNvPr>
          <p:cNvSpPr/>
          <p:nvPr/>
        </p:nvSpPr>
        <p:spPr>
          <a:xfrm>
            <a:off x="818707" y="4166854"/>
            <a:ext cx="4285808" cy="538495"/>
          </a:xfrm>
          <a:prstGeom prst="rect">
            <a:avLst/>
          </a:prstGeom>
          <a:solidFill>
            <a:srgbClr val="99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ساكنة سكونا عارضا وقد سبقها سكون أصلي قبله فتح</a:t>
            </a:r>
            <a:endParaRPr lang="en-US" dirty="0"/>
          </a:p>
        </p:txBody>
      </p:sp>
      <p:sp>
        <p:nvSpPr>
          <p:cNvPr id="13" name="مستطيل 12">
            <a:extLst>
              <a:ext uri="{FF2B5EF4-FFF2-40B4-BE49-F238E27FC236}">
                <a16:creationId xmlns:a16="http://schemas.microsoft.com/office/drawing/2014/main" id="{8DB07163-2E34-4D80-A135-2ECD7488DF5A}"/>
              </a:ext>
            </a:extLst>
          </p:cNvPr>
          <p:cNvSpPr/>
          <p:nvPr/>
        </p:nvSpPr>
        <p:spPr>
          <a:xfrm>
            <a:off x="818707" y="5007602"/>
            <a:ext cx="4285808" cy="538495"/>
          </a:xfrm>
          <a:prstGeom prst="rect">
            <a:avLst/>
          </a:prstGeom>
          <a:solidFill>
            <a:srgbClr val="99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ساكنة سكونا عارضا وقد سبقها سكون أصلي قبله ضم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561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57845966-6EFC-468A-9CC7-BAB4B95854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54372" y="0"/>
            <a:ext cx="9483256" cy="6858000"/>
          </a:xfrm>
          <a:prstGeom prst="rect">
            <a:avLst/>
          </a:prstGeom>
          <a:gradFill>
            <a:gsLst>
              <a:gs pos="0">
                <a:schemeClr val="accent6"/>
              </a:gs>
              <a:gs pos="25000">
                <a:schemeClr val="accent6"/>
              </a:gs>
              <a:gs pos="94000">
                <a:schemeClr val="accent1"/>
              </a:gs>
              <a:gs pos="100000">
                <a:schemeClr val="accent1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5554383-98AF-4A47-BB65-705FAAA4BE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DAD1991-FFD1-4E94-ABAB-7560D33008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44484" y="0"/>
            <a:ext cx="7837716" cy="6858000"/>
          </a:xfrm>
          <a:custGeom>
            <a:avLst/>
            <a:gdLst>
              <a:gd name="connsiteX0" fmla="*/ 2232159 w 7837716"/>
              <a:gd name="connsiteY0" fmla="*/ 0 h 6858000"/>
              <a:gd name="connsiteX1" fmla="*/ 5605557 w 7837716"/>
              <a:gd name="connsiteY1" fmla="*/ 0 h 6858000"/>
              <a:gd name="connsiteX2" fmla="*/ 5617845 w 7837716"/>
              <a:gd name="connsiteY2" fmla="*/ 5384 h 6858000"/>
              <a:gd name="connsiteX3" fmla="*/ 7837716 w 7837716"/>
              <a:gd name="connsiteY3" fmla="*/ 3429000 h 6858000"/>
              <a:gd name="connsiteX4" fmla="*/ 5617845 w 7837716"/>
              <a:gd name="connsiteY4" fmla="*/ 6852616 h 6858000"/>
              <a:gd name="connsiteX5" fmla="*/ 5605557 w 7837716"/>
              <a:gd name="connsiteY5" fmla="*/ 6858000 h 6858000"/>
              <a:gd name="connsiteX6" fmla="*/ 2232159 w 7837716"/>
              <a:gd name="connsiteY6" fmla="*/ 6858000 h 6858000"/>
              <a:gd name="connsiteX7" fmla="*/ 2219871 w 7837716"/>
              <a:gd name="connsiteY7" fmla="*/ 6852616 h 6858000"/>
              <a:gd name="connsiteX8" fmla="*/ 0 w 7837716"/>
              <a:gd name="connsiteY8" fmla="*/ 3429000 h 6858000"/>
              <a:gd name="connsiteX9" fmla="*/ 2219871 w 7837716"/>
              <a:gd name="connsiteY9" fmla="*/ 538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837716" h="6858000">
                <a:moveTo>
                  <a:pt x="2232159" y="0"/>
                </a:moveTo>
                <a:lnTo>
                  <a:pt x="5605557" y="0"/>
                </a:lnTo>
                <a:lnTo>
                  <a:pt x="5617845" y="5384"/>
                </a:lnTo>
                <a:cubicBezTo>
                  <a:pt x="6931322" y="618789"/>
                  <a:pt x="7837716" y="1921305"/>
                  <a:pt x="7837716" y="3429000"/>
                </a:cubicBezTo>
                <a:cubicBezTo>
                  <a:pt x="7837716" y="4936696"/>
                  <a:pt x="6931322" y="6239212"/>
                  <a:pt x="5617845" y="6852616"/>
                </a:cubicBezTo>
                <a:lnTo>
                  <a:pt x="5605557" y="6858000"/>
                </a:lnTo>
                <a:lnTo>
                  <a:pt x="2232159" y="6858000"/>
                </a:lnTo>
                <a:lnTo>
                  <a:pt x="2219871" y="6852616"/>
                </a:lnTo>
                <a:cubicBezTo>
                  <a:pt x="906394" y="6239212"/>
                  <a:pt x="0" y="4936696"/>
                  <a:pt x="0" y="3429000"/>
                </a:cubicBezTo>
                <a:cubicBezTo>
                  <a:pt x="0" y="1921305"/>
                  <a:pt x="906394" y="618789"/>
                  <a:pt x="2219871" y="5384"/>
                </a:cubicBezTo>
                <a:close/>
              </a:path>
            </a:pathLst>
          </a:custGeom>
          <a:solidFill>
            <a:schemeClr val="bg1"/>
          </a:solidFill>
          <a:ln>
            <a:gradFill>
              <a:gsLst>
                <a:gs pos="0">
                  <a:schemeClr val="accent6"/>
                </a:gs>
                <a:gs pos="23000">
                  <a:schemeClr val="accent6"/>
                </a:gs>
                <a:gs pos="83000">
                  <a:schemeClr val="accent1"/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صورة 6" descr="صورة تحتوي على عشب&#10;&#10;تم إنشاء الوصف تلقائياً">
            <a:extLst>
              <a:ext uri="{FF2B5EF4-FFF2-40B4-BE49-F238E27FC236}">
                <a16:creationId xmlns:a16="http://schemas.microsoft.com/office/drawing/2014/main" id="{8EF54004-2E00-4C2F-B8E4-56F78C0CBD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181" y="2085229"/>
            <a:ext cx="5462546" cy="2731273"/>
          </a:xfrm>
          <a:prstGeom prst="rect">
            <a:avLst/>
          </a:prstGeom>
        </p:spPr>
      </p:pic>
      <p:sp>
        <p:nvSpPr>
          <p:cNvPr id="8" name="مربع نص 7">
            <a:extLst>
              <a:ext uri="{FF2B5EF4-FFF2-40B4-BE49-F238E27FC236}">
                <a16:creationId xmlns:a16="http://schemas.microsoft.com/office/drawing/2014/main" id="{95799DD0-7EA2-4715-8EF3-CCF3CC02AD22}"/>
              </a:ext>
            </a:extLst>
          </p:cNvPr>
          <p:cNvSpPr txBox="1"/>
          <p:nvPr/>
        </p:nvSpPr>
        <p:spPr>
          <a:xfrm>
            <a:off x="3799445" y="396283"/>
            <a:ext cx="4743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OM" sz="3600" b="1" dirty="0">
                <a:solidFill>
                  <a:srgbClr val="C00000"/>
                </a:solidFill>
              </a:rPr>
              <a:t>ما المقصود بتفخيم الراء؟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13" name="مربع نص 12">
            <a:extLst>
              <a:ext uri="{FF2B5EF4-FFF2-40B4-BE49-F238E27FC236}">
                <a16:creationId xmlns:a16="http://schemas.microsoft.com/office/drawing/2014/main" id="{D2CC6C2D-4C8B-4BD0-98D6-E8BBF66444C9}"/>
              </a:ext>
            </a:extLst>
          </p:cNvPr>
          <p:cNvSpPr txBox="1"/>
          <p:nvPr/>
        </p:nvSpPr>
        <p:spPr>
          <a:xfrm>
            <a:off x="3955312" y="1115731"/>
            <a:ext cx="47434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OM" sz="3600" b="1" dirty="0">
                <a:solidFill>
                  <a:schemeClr val="accent1">
                    <a:lumMod val="50000"/>
                  </a:schemeClr>
                </a:solidFill>
              </a:rPr>
              <a:t>لفظ حرف الراء قويا</a:t>
            </a:r>
            <a:endParaRPr lang="en-US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ر - حرف الراء - بجميع أشكاله - حروف">
            <a:extLst>
              <a:ext uri="{FF2B5EF4-FFF2-40B4-BE49-F238E27FC236}">
                <a16:creationId xmlns:a16="http://schemas.microsoft.com/office/drawing/2014/main" id="{F2CD3356-0427-4B07-B526-59E3F0660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386" y="4919661"/>
            <a:ext cx="1645215" cy="1645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276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كل بيضاوي 3">
            <a:extLst>
              <a:ext uri="{FF2B5EF4-FFF2-40B4-BE49-F238E27FC236}">
                <a16:creationId xmlns:a16="http://schemas.microsoft.com/office/drawing/2014/main" id="{4D61E735-2B25-4274-83E8-8FAEFA5B7AE3}"/>
              </a:ext>
            </a:extLst>
          </p:cNvPr>
          <p:cNvSpPr/>
          <p:nvPr/>
        </p:nvSpPr>
        <p:spPr>
          <a:xfrm>
            <a:off x="2738545" y="141765"/>
            <a:ext cx="6570921" cy="17543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sz="4400" b="1" dirty="0"/>
              <a:t>حالات تفخيم الراء</a:t>
            </a:r>
            <a:endParaRPr lang="en-US" sz="4400" b="1" dirty="0"/>
          </a:p>
        </p:txBody>
      </p:sp>
      <p:sp>
        <p:nvSpPr>
          <p:cNvPr id="14" name="نجمة: 6 نقاط 13">
            <a:extLst>
              <a:ext uri="{FF2B5EF4-FFF2-40B4-BE49-F238E27FC236}">
                <a16:creationId xmlns:a16="http://schemas.microsoft.com/office/drawing/2014/main" id="{3901A1DE-03F0-484E-8912-C3266C85D6DC}"/>
              </a:ext>
            </a:extLst>
          </p:cNvPr>
          <p:cNvSpPr/>
          <p:nvPr/>
        </p:nvSpPr>
        <p:spPr>
          <a:xfrm>
            <a:off x="8109237" y="1293933"/>
            <a:ext cx="3291440" cy="2043192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الراء المتحركة</a:t>
            </a:r>
            <a:endParaRPr lang="en-US" dirty="0"/>
          </a:p>
        </p:txBody>
      </p:sp>
      <p:sp>
        <p:nvSpPr>
          <p:cNvPr id="15" name="نجمة: 6 نقاط 14">
            <a:extLst>
              <a:ext uri="{FF2B5EF4-FFF2-40B4-BE49-F238E27FC236}">
                <a16:creationId xmlns:a16="http://schemas.microsoft.com/office/drawing/2014/main" id="{B5C2882B-8027-405A-8FAA-F6306FE59529}"/>
              </a:ext>
            </a:extLst>
          </p:cNvPr>
          <p:cNvSpPr/>
          <p:nvPr/>
        </p:nvSpPr>
        <p:spPr>
          <a:xfrm>
            <a:off x="1744384" y="1616693"/>
            <a:ext cx="3291438" cy="1754372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الراء الساكنة سكونا عارضا</a:t>
            </a:r>
            <a:endParaRPr lang="en-US" dirty="0"/>
          </a:p>
        </p:txBody>
      </p:sp>
      <p:sp>
        <p:nvSpPr>
          <p:cNvPr id="16" name="نجمة: 6 نقاط 15">
            <a:extLst>
              <a:ext uri="{FF2B5EF4-FFF2-40B4-BE49-F238E27FC236}">
                <a16:creationId xmlns:a16="http://schemas.microsoft.com/office/drawing/2014/main" id="{30E18661-6796-4E97-855B-531AE3A281D9}"/>
              </a:ext>
            </a:extLst>
          </p:cNvPr>
          <p:cNvSpPr/>
          <p:nvPr/>
        </p:nvSpPr>
        <p:spPr>
          <a:xfrm>
            <a:off x="4948626" y="1898982"/>
            <a:ext cx="3247809" cy="1556802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الراء الساكنة سكونا أصليا</a:t>
            </a:r>
            <a:endParaRPr lang="en-US" dirty="0"/>
          </a:p>
        </p:txBody>
      </p:sp>
      <p:pic>
        <p:nvPicPr>
          <p:cNvPr id="19" name="صورة 18">
            <a:extLst>
              <a:ext uri="{FF2B5EF4-FFF2-40B4-BE49-F238E27FC236}">
                <a16:creationId xmlns:a16="http://schemas.microsoft.com/office/drawing/2014/main" id="{34D8BF86-C1D9-4ADE-8962-E733A8D51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3864" y="3701458"/>
            <a:ext cx="571500" cy="438150"/>
          </a:xfrm>
          <a:prstGeom prst="rect">
            <a:avLst/>
          </a:prstGeom>
        </p:spPr>
      </p:pic>
      <p:pic>
        <p:nvPicPr>
          <p:cNvPr id="21" name="صورة 20">
            <a:extLst>
              <a:ext uri="{FF2B5EF4-FFF2-40B4-BE49-F238E27FC236}">
                <a16:creationId xmlns:a16="http://schemas.microsoft.com/office/drawing/2014/main" id="{2AC5D7E0-67D5-4E4C-AEF6-FB96F58683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2197" y="3752216"/>
            <a:ext cx="400050" cy="409575"/>
          </a:xfrm>
          <a:prstGeom prst="rect">
            <a:avLst/>
          </a:prstGeom>
        </p:spPr>
      </p:pic>
      <p:sp>
        <p:nvSpPr>
          <p:cNvPr id="25" name="سهم: لأسفل 24">
            <a:extLst>
              <a:ext uri="{FF2B5EF4-FFF2-40B4-BE49-F238E27FC236}">
                <a16:creationId xmlns:a16="http://schemas.microsoft.com/office/drawing/2014/main" id="{A0C6F78B-32B2-460B-BD03-B39885D3F64D}"/>
              </a:ext>
            </a:extLst>
          </p:cNvPr>
          <p:cNvSpPr/>
          <p:nvPr/>
        </p:nvSpPr>
        <p:spPr>
          <a:xfrm rot="19715828">
            <a:off x="10135832" y="2911713"/>
            <a:ext cx="986407" cy="691116"/>
          </a:xfrm>
          <a:prstGeom prst="down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ضم</a:t>
            </a:r>
            <a:endParaRPr lang="en-US" dirty="0"/>
          </a:p>
        </p:txBody>
      </p:sp>
      <p:sp>
        <p:nvSpPr>
          <p:cNvPr id="26" name="سهم: لأسفل 25">
            <a:extLst>
              <a:ext uri="{FF2B5EF4-FFF2-40B4-BE49-F238E27FC236}">
                <a16:creationId xmlns:a16="http://schemas.microsoft.com/office/drawing/2014/main" id="{039F3CF8-1309-42E6-9735-54CD2E73557C}"/>
              </a:ext>
            </a:extLst>
          </p:cNvPr>
          <p:cNvSpPr/>
          <p:nvPr/>
        </p:nvSpPr>
        <p:spPr>
          <a:xfrm rot="19715828">
            <a:off x="8502885" y="2987365"/>
            <a:ext cx="1024499" cy="718910"/>
          </a:xfrm>
          <a:prstGeom prst="down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فتح</a:t>
            </a:r>
            <a:endParaRPr lang="en-US" dirty="0"/>
          </a:p>
        </p:txBody>
      </p:sp>
      <p:sp>
        <p:nvSpPr>
          <p:cNvPr id="17" name="مستطيل 16">
            <a:extLst>
              <a:ext uri="{FF2B5EF4-FFF2-40B4-BE49-F238E27FC236}">
                <a16:creationId xmlns:a16="http://schemas.microsoft.com/office/drawing/2014/main" id="{2C0E502A-A47C-4F41-97BF-4F9FD382BF94}"/>
              </a:ext>
            </a:extLst>
          </p:cNvPr>
          <p:cNvSpPr/>
          <p:nvPr/>
        </p:nvSpPr>
        <p:spPr>
          <a:xfrm>
            <a:off x="5240712" y="3499878"/>
            <a:ext cx="2716066" cy="37214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ساكنة سكونا أصليا وقد سبقها فتح</a:t>
            </a:r>
            <a:endParaRPr lang="en-US" dirty="0"/>
          </a:p>
        </p:txBody>
      </p:sp>
      <p:sp>
        <p:nvSpPr>
          <p:cNvPr id="18" name="مستطيل 17">
            <a:extLst>
              <a:ext uri="{FF2B5EF4-FFF2-40B4-BE49-F238E27FC236}">
                <a16:creationId xmlns:a16="http://schemas.microsoft.com/office/drawing/2014/main" id="{A9B43E53-CCE5-417A-B16B-78B47B368838}"/>
              </a:ext>
            </a:extLst>
          </p:cNvPr>
          <p:cNvSpPr/>
          <p:nvPr/>
        </p:nvSpPr>
        <p:spPr>
          <a:xfrm>
            <a:off x="5214497" y="3950091"/>
            <a:ext cx="2716066" cy="414005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ساكنة سكونا أصليا وقد سبقها ضم</a:t>
            </a:r>
            <a:endParaRPr lang="en-US" dirty="0"/>
          </a:p>
        </p:txBody>
      </p:sp>
      <p:sp>
        <p:nvSpPr>
          <p:cNvPr id="20" name="مستطيل 19">
            <a:extLst>
              <a:ext uri="{FF2B5EF4-FFF2-40B4-BE49-F238E27FC236}">
                <a16:creationId xmlns:a16="http://schemas.microsoft.com/office/drawing/2014/main" id="{361CF7AA-ED96-4059-A2E5-3EB032251709}"/>
              </a:ext>
            </a:extLst>
          </p:cNvPr>
          <p:cNvSpPr/>
          <p:nvPr/>
        </p:nvSpPr>
        <p:spPr>
          <a:xfrm>
            <a:off x="4922344" y="4469760"/>
            <a:ext cx="3352801" cy="37214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ساكنة سكونا أصليا وقد سبقها كسر عارض</a:t>
            </a:r>
            <a:endParaRPr lang="en-US" dirty="0"/>
          </a:p>
        </p:txBody>
      </p:sp>
      <p:sp>
        <p:nvSpPr>
          <p:cNvPr id="22" name="مستطيل 21">
            <a:extLst>
              <a:ext uri="{FF2B5EF4-FFF2-40B4-BE49-F238E27FC236}">
                <a16:creationId xmlns:a16="http://schemas.microsoft.com/office/drawing/2014/main" id="{8E734D4F-6AA1-4761-9BBE-6220009EF8B7}"/>
              </a:ext>
            </a:extLst>
          </p:cNvPr>
          <p:cNvSpPr/>
          <p:nvPr/>
        </p:nvSpPr>
        <p:spPr>
          <a:xfrm>
            <a:off x="4948626" y="4908003"/>
            <a:ext cx="3247809" cy="65606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ساكنة سكونا أصليا وقد سبقها كسر أصلي </a:t>
            </a:r>
          </a:p>
          <a:p>
            <a:pPr algn="ctr"/>
            <a:r>
              <a:rPr lang="ar-OM" dirty="0"/>
              <a:t>وبعدها حرف استعلاء</a:t>
            </a:r>
            <a:endParaRPr lang="en-US" dirty="0"/>
          </a:p>
        </p:txBody>
      </p:sp>
      <p:sp>
        <p:nvSpPr>
          <p:cNvPr id="23" name="مستطيل 22">
            <a:extLst>
              <a:ext uri="{FF2B5EF4-FFF2-40B4-BE49-F238E27FC236}">
                <a16:creationId xmlns:a16="http://schemas.microsoft.com/office/drawing/2014/main" id="{5E6C05E0-34A6-46CB-BB61-6761E3B26C4F}"/>
              </a:ext>
            </a:extLst>
          </p:cNvPr>
          <p:cNvSpPr/>
          <p:nvPr/>
        </p:nvSpPr>
        <p:spPr>
          <a:xfrm>
            <a:off x="972427" y="3450590"/>
            <a:ext cx="2716066" cy="372140"/>
          </a:xfrm>
          <a:prstGeom prst="rect">
            <a:avLst/>
          </a:prstGeom>
          <a:solidFill>
            <a:srgbClr val="99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ساكنة سكونا عارضا وقد سبقها فتح</a:t>
            </a:r>
            <a:endParaRPr lang="en-US" dirty="0"/>
          </a:p>
        </p:txBody>
      </p:sp>
      <p:sp>
        <p:nvSpPr>
          <p:cNvPr id="24" name="مستطيل 23">
            <a:extLst>
              <a:ext uri="{FF2B5EF4-FFF2-40B4-BE49-F238E27FC236}">
                <a16:creationId xmlns:a16="http://schemas.microsoft.com/office/drawing/2014/main" id="{C1428A71-EDAC-4807-B61E-515492923CF0}"/>
              </a:ext>
            </a:extLst>
          </p:cNvPr>
          <p:cNvSpPr/>
          <p:nvPr/>
        </p:nvSpPr>
        <p:spPr>
          <a:xfrm>
            <a:off x="781952" y="3920533"/>
            <a:ext cx="3218547" cy="278054"/>
          </a:xfrm>
          <a:prstGeom prst="rect">
            <a:avLst/>
          </a:prstGeom>
          <a:solidFill>
            <a:srgbClr val="99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ساكنة سكونا عارضا وقد سبقها ضم</a:t>
            </a:r>
            <a:endParaRPr lang="en-US" dirty="0"/>
          </a:p>
        </p:txBody>
      </p:sp>
      <p:sp>
        <p:nvSpPr>
          <p:cNvPr id="27" name="مستطيل 26">
            <a:extLst>
              <a:ext uri="{FF2B5EF4-FFF2-40B4-BE49-F238E27FC236}">
                <a16:creationId xmlns:a16="http://schemas.microsoft.com/office/drawing/2014/main" id="{0986D663-E8F7-4AD9-8D20-7F805630B0D6}"/>
              </a:ext>
            </a:extLst>
          </p:cNvPr>
          <p:cNvSpPr/>
          <p:nvPr/>
        </p:nvSpPr>
        <p:spPr>
          <a:xfrm>
            <a:off x="239646" y="4367848"/>
            <a:ext cx="4341879" cy="278054"/>
          </a:xfrm>
          <a:prstGeom prst="rect">
            <a:avLst/>
          </a:prstGeom>
          <a:solidFill>
            <a:srgbClr val="99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ساكنة سكونا عارضا وقد سبقها سكون أصلي قبله فتح</a:t>
            </a:r>
            <a:endParaRPr lang="en-US" dirty="0"/>
          </a:p>
        </p:txBody>
      </p:sp>
      <p:sp>
        <p:nvSpPr>
          <p:cNvPr id="28" name="مستطيل 27">
            <a:extLst>
              <a:ext uri="{FF2B5EF4-FFF2-40B4-BE49-F238E27FC236}">
                <a16:creationId xmlns:a16="http://schemas.microsoft.com/office/drawing/2014/main" id="{3BD652A1-56A1-4950-8383-C628EB120FDA}"/>
              </a:ext>
            </a:extLst>
          </p:cNvPr>
          <p:cNvSpPr/>
          <p:nvPr/>
        </p:nvSpPr>
        <p:spPr>
          <a:xfrm>
            <a:off x="239646" y="4751246"/>
            <a:ext cx="4494279" cy="656063"/>
          </a:xfrm>
          <a:prstGeom prst="rect">
            <a:avLst/>
          </a:prstGeom>
          <a:solidFill>
            <a:srgbClr val="99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ساكنة سكونا عارضا وقد سبقها سكون أصلي </a:t>
            </a:r>
          </a:p>
          <a:p>
            <a:pPr algn="ctr"/>
            <a:r>
              <a:rPr lang="ar-OM" dirty="0"/>
              <a:t>قبله ضم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099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25" grpId="0" animBg="1"/>
      <p:bldP spid="26" grpId="0" animBg="1"/>
      <p:bldP spid="17" grpId="0" animBg="1"/>
      <p:bldP spid="18" grpId="0" animBg="1"/>
      <p:bldP spid="20" grpId="0" animBg="1"/>
      <p:bldP spid="22" grpId="0" animBg="1"/>
      <p:bldP spid="23" grpId="0" animBg="1"/>
      <p:bldP spid="24" grpId="0" animBg="1"/>
      <p:bldP spid="27" grpId="0" animBg="1"/>
      <p:bldP spid="2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صورة تحتوي على شجرة, نبات, مليء بالألوان, ساطع&#10;&#10;تم إنشاء الوصف تلقائياً">
            <a:extLst>
              <a:ext uri="{FF2B5EF4-FFF2-40B4-BE49-F238E27FC236}">
                <a16:creationId xmlns:a16="http://schemas.microsoft.com/office/drawing/2014/main" id="{3886080B-A427-46C0-BA11-2408F8E349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8488"/>
            <a:ext cx="4370522" cy="6966487"/>
          </a:xfrm>
          <a:prstGeom prst="rect">
            <a:avLst/>
          </a:prstGeom>
        </p:spPr>
      </p:pic>
      <p:sp>
        <p:nvSpPr>
          <p:cNvPr id="7" name="مربع نص 6">
            <a:extLst>
              <a:ext uri="{FF2B5EF4-FFF2-40B4-BE49-F238E27FC236}">
                <a16:creationId xmlns:a16="http://schemas.microsoft.com/office/drawing/2014/main" id="{E49ABF92-48E9-45EE-AFF0-3768C4C036EF}"/>
              </a:ext>
            </a:extLst>
          </p:cNvPr>
          <p:cNvSpPr txBox="1"/>
          <p:nvPr/>
        </p:nvSpPr>
        <p:spPr>
          <a:xfrm>
            <a:off x="3992430" y="2730935"/>
            <a:ext cx="76581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r" rtl="1"/>
            <a:r>
              <a:rPr lang="ar-OM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اختر الإجابة الصحيحة من بين البدائل المعطاة:</a:t>
            </a:r>
          </a:p>
          <a:p>
            <a:pPr lvl="0" algn="r" rtl="1"/>
            <a:r>
              <a:rPr lang="ar-OM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1- </a:t>
            </a:r>
            <a:r>
              <a:rPr lang="ar-SA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تفخم الراء في الحالات التالية: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0" algn="r" rtl="1"/>
            <a:r>
              <a:rPr lang="ar-OM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أ- </a:t>
            </a:r>
            <a:r>
              <a:rPr lang="ar-SA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متحركة بفتح       </a:t>
            </a:r>
            <a:endParaRPr lang="ar-OM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 rtl="1"/>
            <a:r>
              <a:rPr lang="ar-OM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ب- </a:t>
            </a:r>
            <a:r>
              <a:rPr lang="ar-SA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ساكنة قبلها ضم    </a:t>
            </a:r>
            <a:endParaRPr lang="ar-OM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 rtl="1"/>
            <a:r>
              <a:rPr lang="ar-SA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ج- ساكنة قبلها </a:t>
            </a:r>
            <a:r>
              <a:rPr lang="ar-SA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كسرعارض</a:t>
            </a:r>
            <a:r>
              <a:rPr lang="ar-SA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endParaRPr lang="ar-OM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 rtl="1"/>
            <a:r>
              <a:rPr lang="ar-SA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د- جميع ما ذكر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شكل بيضاوي 11">
            <a:extLst>
              <a:ext uri="{FF2B5EF4-FFF2-40B4-BE49-F238E27FC236}">
                <a16:creationId xmlns:a16="http://schemas.microsoft.com/office/drawing/2014/main" id="{B7C66F80-057E-42EC-8745-576D0CF86A9B}"/>
              </a:ext>
            </a:extLst>
          </p:cNvPr>
          <p:cNvSpPr/>
          <p:nvPr/>
        </p:nvSpPr>
        <p:spPr>
          <a:xfrm>
            <a:off x="11307630" y="4113786"/>
            <a:ext cx="342900" cy="371475"/>
          </a:xfrm>
          <a:prstGeom prst="ellipse">
            <a:avLst/>
          </a:prstGeom>
          <a:solidFill>
            <a:schemeClr val="accent1">
              <a:alpha val="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047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كل بيضاوي 3">
            <a:extLst>
              <a:ext uri="{FF2B5EF4-FFF2-40B4-BE49-F238E27FC236}">
                <a16:creationId xmlns:a16="http://schemas.microsoft.com/office/drawing/2014/main" id="{4D61E735-2B25-4274-83E8-8FAEFA5B7AE3}"/>
              </a:ext>
            </a:extLst>
          </p:cNvPr>
          <p:cNvSpPr/>
          <p:nvPr/>
        </p:nvSpPr>
        <p:spPr>
          <a:xfrm>
            <a:off x="2738545" y="141765"/>
            <a:ext cx="6570921" cy="17543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sz="4400" b="1" dirty="0"/>
              <a:t>حالات تفخيم الراء</a:t>
            </a:r>
            <a:endParaRPr lang="en-US" sz="4400" b="1" dirty="0"/>
          </a:p>
        </p:txBody>
      </p:sp>
      <p:cxnSp>
        <p:nvCxnSpPr>
          <p:cNvPr id="6" name="رابط كسهم مستقيم 5">
            <a:extLst>
              <a:ext uri="{FF2B5EF4-FFF2-40B4-BE49-F238E27FC236}">
                <a16:creationId xmlns:a16="http://schemas.microsoft.com/office/drawing/2014/main" id="{CEDBF325-FD23-423A-A15A-40B3CE2932FD}"/>
              </a:ext>
            </a:extLst>
          </p:cNvPr>
          <p:cNvCxnSpPr>
            <a:cxnSpLocks/>
          </p:cNvCxnSpPr>
          <p:nvPr/>
        </p:nvCxnSpPr>
        <p:spPr>
          <a:xfrm>
            <a:off x="8350967" y="1527560"/>
            <a:ext cx="1898819" cy="2246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>
            <a:extLst>
              <a:ext uri="{FF2B5EF4-FFF2-40B4-BE49-F238E27FC236}">
                <a16:creationId xmlns:a16="http://schemas.microsoft.com/office/drawing/2014/main" id="{E11B6E68-4DFE-47DF-9E4D-102AD1E4C854}"/>
              </a:ext>
            </a:extLst>
          </p:cNvPr>
          <p:cNvCxnSpPr>
            <a:cxnSpLocks/>
            <a:endCxn id="16" idx="5"/>
          </p:cNvCxnSpPr>
          <p:nvPr/>
        </p:nvCxnSpPr>
        <p:spPr>
          <a:xfrm>
            <a:off x="6096000" y="1743738"/>
            <a:ext cx="0" cy="13777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>
            <a:extLst>
              <a:ext uri="{FF2B5EF4-FFF2-40B4-BE49-F238E27FC236}">
                <a16:creationId xmlns:a16="http://schemas.microsoft.com/office/drawing/2014/main" id="{C1F93C50-1FB6-4E6C-9281-F78DCD2C51D5}"/>
              </a:ext>
            </a:extLst>
          </p:cNvPr>
          <p:cNvCxnSpPr>
            <a:cxnSpLocks/>
          </p:cNvCxnSpPr>
          <p:nvPr/>
        </p:nvCxnSpPr>
        <p:spPr>
          <a:xfrm flipH="1">
            <a:off x="1705663" y="1018951"/>
            <a:ext cx="2048540" cy="22399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نجمة: 6 نقاط 13">
            <a:extLst>
              <a:ext uri="{FF2B5EF4-FFF2-40B4-BE49-F238E27FC236}">
                <a16:creationId xmlns:a16="http://schemas.microsoft.com/office/drawing/2014/main" id="{3901A1DE-03F0-484E-8912-C3266C85D6DC}"/>
              </a:ext>
            </a:extLst>
          </p:cNvPr>
          <p:cNvSpPr/>
          <p:nvPr/>
        </p:nvSpPr>
        <p:spPr>
          <a:xfrm>
            <a:off x="8542594" y="3429000"/>
            <a:ext cx="3291440" cy="2043192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الراء المتحركة</a:t>
            </a:r>
            <a:endParaRPr lang="en-US" dirty="0"/>
          </a:p>
        </p:txBody>
      </p:sp>
      <p:sp>
        <p:nvSpPr>
          <p:cNvPr id="15" name="نجمة: 6 نقاط 14">
            <a:extLst>
              <a:ext uri="{FF2B5EF4-FFF2-40B4-BE49-F238E27FC236}">
                <a16:creationId xmlns:a16="http://schemas.microsoft.com/office/drawing/2014/main" id="{B5C2882B-8027-405A-8FAA-F6306FE59529}"/>
              </a:ext>
            </a:extLst>
          </p:cNvPr>
          <p:cNvSpPr/>
          <p:nvPr/>
        </p:nvSpPr>
        <p:spPr>
          <a:xfrm>
            <a:off x="549594" y="2734337"/>
            <a:ext cx="3291438" cy="2043192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الراء الساكنة سكونا عارضا</a:t>
            </a:r>
            <a:endParaRPr lang="en-US" dirty="0"/>
          </a:p>
        </p:txBody>
      </p:sp>
      <p:sp>
        <p:nvSpPr>
          <p:cNvPr id="16" name="نجمة: 6 نقاط 15">
            <a:extLst>
              <a:ext uri="{FF2B5EF4-FFF2-40B4-BE49-F238E27FC236}">
                <a16:creationId xmlns:a16="http://schemas.microsoft.com/office/drawing/2014/main" id="{30E18661-6796-4E97-855B-531AE3A281D9}"/>
              </a:ext>
            </a:extLst>
          </p:cNvPr>
          <p:cNvSpPr/>
          <p:nvPr/>
        </p:nvSpPr>
        <p:spPr>
          <a:xfrm>
            <a:off x="4472095" y="3121524"/>
            <a:ext cx="3247809" cy="1556802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الراء الساكنة سكونا أصليا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426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صورة 8" descr="صورة تحتوي على نص&#10;&#10;تم إنشاء الوصف تلقائياً">
            <a:extLst>
              <a:ext uri="{FF2B5EF4-FFF2-40B4-BE49-F238E27FC236}">
                <a16:creationId xmlns:a16="http://schemas.microsoft.com/office/drawing/2014/main" id="{8A1F410A-C08F-45A3-A6BF-14C2FB276B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01" r="8195"/>
          <a:stretch/>
        </p:blipFill>
        <p:spPr>
          <a:xfrm>
            <a:off x="0" y="996950"/>
            <a:ext cx="12191999" cy="4712970"/>
          </a:xfrm>
          <a:prstGeom prst="rect">
            <a:avLst/>
          </a:prstGeom>
        </p:spPr>
      </p:pic>
      <p:sp>
        <p:nvSpPr>
          <p:cNvPr id="10" name="سهم: لليسار 9">
            <a:extLst>
              <a:ext uri="{FF2B5EF4-FFF2-40B4-BE49-F238E27FC236}">
                <a16:creationId xmlns:a16="http://schemas.microsoft.com/office/drawing/2014/main" id="{7B1AC8D2-E7F6-4B20-B07E-731AA2F8EE0A}"/>
              </a:ext>
            </a:extLst>
          </p:cNvPr>
          <p:cNvSpPr/>
          <p:nvPr/>
        </p:nvSpPr>
        <p:spPr>
          <a:xfrm>
            <a:off x="1257299" y="2609850"/>
            <a:ext cx="2827655" cy="914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متحركة بفتح</a:t>
            </a:r>
            <a:endParaRPr lang="en-US" dirty="0"/>
          </a:p>
        </p:txBody>
      </p:sp>
      <p:sp>
        <p:nvSpPr>
          <p:cNvPr id="11" name="سهم: لليسار 10">
            <a:extLst>
              <a:ext uri="{FF2B5EF4-FFF2-40B4-BE49-F238E27FC236}">
                <a16:creationId xmlns:a16="http://schemas.microsoft.com/office/drawing/2014/main" id="{8FCACC0E-4E3F-4FFC-AFCB-BCA2C8C49FEB}"/>
              </a:ext>
            </a:extLst>
          </p:cNvPr>
          <p:cNvSpPr/>
          <p:nvPr/>
        </p:nvSpPr>
        <p:spPr>
          <a:xfrm>
            <a:off x="1257298" y="3790950"/>
            <a:ext cx="2913381" cy="914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متحركة بضم</a:t>
            </a:r>
            <a:endParaRPr lang="en-US" dirty="0"/>
          </a:p>
        </p:txBody>
      </p:sp>
      <p:pic>
        <p:nvPicPr>
          <p:cNvPr id="12" name="صورة 11">
            <a:extLst>
              <a:ext uri="{FF2B5EF4-FFF2-40B4-BE49-F238E27FC236}">
                <a16:creationId xmlns:a16="http://schemas.microsoft.com/office/drawing/2014/main" id="{2643FB1D-073C-4598-85A0-9FDE8BA634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3981451"/>
            <a:ext cx="571500" cy="438150"/>
          </a:xfrm>
          <a:prstGeom prst="rect">
            <a:avLst/>
          </a:prstGeom>
        </p:spPr>
      </p:pic>
      <p:pic>
        <p:nvPicPr>
          <p:cNvPr id="13" name="صورة 12">
            <a:extLst>
              <a:ext uri="{FF2B5EF4-FFF2-40B4-BE49-F238E27FC236}">
                <a16:creationId xmlns:a16="http://schemas.microsoft.com/office/drawing/2014/main" id="{BF5FE9EF-278C-46B7-BAAC-31A8A41F56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2724150"/>
            <a:ext cx="400050" cy="409575"/>
          </a:xfrm>
          <a:prstGeom prst="rect">
            <a:avLst/>
          </a:prstGeom>
        </p:spPr>
      </p:pic>
      <p:sp>
        <p:nvSpPr>
          <p:cNvPr id="14" name="شكل بيضاوي 13">
            <a:extLst>
              <a:ext uri="{FF2B5EF4-FFF2-40B4-BE49-F238E27FC236}">
                <a16:creationId xmlns:a16="http://schemas.microsoft.com/office/drawing/2014/main" id="{1EEC6AC0-D7CB-4440-9B25-02C33983A24E}"/>
              </a:ext>
            </a:extLst>
          </p:cNvPr>
          <p:cNvSpPr/>
          <p:nvPr/>
        </p:nvSpPr>
        <p:spPr>
          <a:xfrm>
            <a:off x="8654901" y="2676525"/>
            <a:ext cx="346223" cy="914400"/>
          </a:xfrm>
          <a:prstGeom prst="ellipse">
            <a:avLst/>
          </a:prstGeom>
          <a:solidFill>
            <a:schemeClr val="tx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شكل بيضاوي 14">
            <a:extLst>
              <a:ext uri="{FF2B5EF4-FFF2-40B4-BE49-F238E27FC236}">
                <a16:creationId xmlns:a16="http://schemas.microsoft.com/office/drawing/2014/main" id="{A51D4DE5-7E09-414C-8911-7D78EC2B51D3}"/>
              </a:ext>
            </a:extLst>
          </p:cNvPr>
          <p:cNvSpPr/>
          <p:nvPr/>
        </p:nvSpPr>
        <p:spPr>
          <a:xfrm>
            <a:off x="5816009" y="3524251"/>
            <a:ext cx="346223" cy="914400"/>
          </a:xfrm>
          <a:prstGeom prst="ellipse">
            <a:avLst/>
          </a:prstGeom>
          <a:solidFill>
            <a:schemeClr val="tx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149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كل بيضاوي 3">
            <a:extLst>
              <a:ext uri="{FF2B5EF4-FFF2-40B4-BE49-F238E27FC236}">
                <a16:creationId xmlns:a16="http://schemas.microsoft.com/office/drawing/2014/main" id="{4D61E735-2B25-4274-83E8-8FAEFA5B7AE3}"/>
              </a:ext>
            </a:extLst>
          </p:cNvPr>
          <p:cNvSpPr/>
          <p:nvPr/>
        </p:nvSpPr>
        <p:spPr>
          <a:xfrm>
            <a:off x="2738545" y="141765"/>
            <a:ext cx="6570921" cy="17543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sz="4400" b="1" dirty="0"/>
              <a:t>حالات تفخيم الراء</a:t>
            </a:r>
            <a:endParaRPr lang="en-US" sz="4400" b="1" dirty="0"/>
          </a:p>
        </p:txBody>
      </p:sp>
      <p:cxnSp>
        <p:nvCxnSpPr>
          <p:cNvPr id="6" name="رابط كسهم مستقيم 5">
            <a:extLst>
              <a:ext uri="{FF2B5EF4-FFF2-40B4-BE49-F238E27FC236}">
                <a16:creationId xmlns:a16="http://schemas.microsoft.com/office/drawing/2014/main" id="{CEDBF325-FD23-423A-A15A-40B3CE2932FD}"/>
              </a:ext>
            </a:extLst>
          </p:cNvPr>
          <p:cNvCxnSpPr>
            <a:cxnSpLocks/>
          </p:cNvCxnSpPr>
          <p:nvPr/>
        </p:nvCxnSpPr>
        <p:spPr>
          <a:xfrm>
            <a:off x="8350967" y="1527560"/>
            <a:ext cx="1898819" cy="22469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رابط كسهم مستقيم 7">
            <a:extLst>
              <a:ext uri="{FF2B5EF4-FFF2-40B4-BE49-F238E27FC236}">
                <a16:creationId xmlns:a16="http://schemas.microsoft.com/office/drawing/2014/main" id="{E11B6E68-4DFE-47DF-9E4D-102AD1E4C854}"/>
              </a:ext>
            </a:extLst>
          </p:cNvPr>
          <p:cNvCxnSpPr>
            <a:cxnSpLocks/>
          </p:cNvCxnSpPr>
          <p:nvPr/>
        </p:nvCxnSpPr>
        <p:spPr>
          <a:xfrm>
            <a:off x="6096000" y="1743738"/>
            <a:ext cx="0" cy="25624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>
            <a:extLst>
              <a:ext uri="{FF2B5EF4-FFF2-40B4-BE49-F238E27FC236}">
                <a16:creationId xmlns:a16="http://schemas.microsoft.com/office/drawing/2014/main" id="{C1F93C50-1FB6-4E6C-9281-F78DCD2C51D5}"/>
              </a:ext>
            </a:extLst>
          </p:cNvPr>
          <p:cNvCxnSpPr>
            <a:cxnSpLocks/>
          </p:cNvCxnSpPr>
          <p:nvPr/>
        </p:nvCxnSpPr>
        <p:spPr>
          <a:xfrm flipH="1">
            <a:off x="1705663" y="1018951"/>
            <a:ext cx="2048540" cy="22399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نجمة: 6 نقاط 13">
            <a:extLst>
              <a:ext uri="{FF2B5EF4-FFF2-40B4-BE49-F238E27FC236}">
                <a16:creationId xmlns:a16="http://schemas.microsoft.com/office/drawing/2014/main" id="{3901A1DE-03F0-484E-8912-C3266C85D6DC}"/>
              </a:ext>
            </a:extLst>
          </p:cNvPr>
          <p:cNvSpPr/>
          <p:nvPr/>
        </p:nvSpPr>
        <p:spPr>
          <a:xfrm>
            <a:off x="8542594" y="3429000"/>
            <a:ext cx="3291440" cy="2043192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الراء المتحركة</a:t>
            </a:r>
            <a:endParaRPr lang="en-US" dirty="0"/>
          </a:p>
        </p:txBody>
      </p:sp>
      <p:sp>
        <p:nvSpPr>
          <p:cNvPr id="15" name="نجمة: 6 نقاط 14">
            <a:extLst>
              <a:ext uri="{FF2B5EF4-FFF2-40B4-BE49-F238E27FC236}">
                <a16:creationId xmlns:a16="http://schemas.microsoft.com/office/drawing/2014/main" id="{B5C2882B-8027-405A-8FAA-F6306FE59529}"/>
              </a:ext>
            </a:extLst>
          </p:cNvPr>
          <p:cNvSpPr/>
          <p:nvPr/>
        </p:nvSpPr>
        <p:spPr>
          <a:xfrm>
            <a:off x="357967" y="3024961"/>
            <a:ext cx="3291438" cy="2043192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الراء الساكنة سكونا عارضا</a:t>
            </a:r>
            <a:endParaRPr lang="en-US" dirty="0"/>
          </a:p>
        </p:txBody>
      </p:sp>
      <p:sp>
        <p:nvSpPr>
          <p:cNvPr id="16" name="نجمة: 6 نقاط 15">
            <a:extLst>
              <a:ext uri="{FF2B5EF4-FFF2-40B4-BE49-F238E27FC236}">
                <a16:creationId xmlns:a16="http://schemas.microsoft.com/office/drawing/2014/main" id="{30E18661-6796-4E97-855B-531AE3A281D9}"/>
              </a:ext>
            </a:extLst>
          </p:cNvPr>
          <p:cNvSpPr/>
          <p:nvPr/>
        </p:nvSpPr>
        <p:spPr>
          <a:xfrm>
            <a:off x="4472095" y="4046557"/>
            <a:ext cx="3247809" cy="2043192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الراء الساكنة سكونا أصليا</a:t>
            </a:r>
            <a:endParaRPr lang="en-US" dirty="0"/>
          </a:p>
        </p:txBody>
      </p:sp>
      <p:pic>
        <p:nvPicPr>
          <p:cNvPr id="19" name="صورة 18">
            <a:extLst>
              <a:ext uri="{FF2B5EF4-FFF2-40B4-BE49-F238E27FC236}">
                <a16:creationId xmlns:a16="http://schemas.microsoft.com/office/drawing/2014/main" id="{34D8BF86-C1D9-4ADE-8962-E733A8D51F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1418" y="5944215"/>
            <a:ext cx="571500" cy="438150"/>
          </a:xfrm>
          <a:prstGeom prst="rect">
            <a:avLst/>
          </a:prstGeom>
        </p:spPr>
      </p:pic>
      <p:pic>
        <p:nvPicPr>
          <p:cNvPr id="21" name="صورة 20">
            <a:extLst>
              <a:ext uri="{FF2B5EF4-FFF2-40B4-BE49-F238E27FC236}">
                <a16:creationId xmlns:a16="http://schemas.microsoft.com/office/drawing/2014/main" id="{2AC5D7E0-67D5-4E4C-AEF6-FB96F58683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939" y="6066268"/>
            <a:ext cx="400050" cy="409575"/>
          </a:xfrm>
          <a:prstGeom prst="rect">
            <a:avLst/>
          </a:prstGeom>
        </p:spPr>
      </p:pic>
      <p:sp>
        <p:nvSpPr>
          <p:cNvPr id="25" name="سهم: لأسفل 24">
            <a:extLst>
              <a:ext uri="{FF2B5EF4-FFF2-40B4-BE49-F238E27FC236}">
                <a16:creationId xmlns:a16="http://schemas.microsoft.com/office/drawing/2014/main" id="{A0C6F78B-32B2-460B-BD03-B39885D3F64D}"/>
              </a:ext>
            </a:extLst>
          </p:cNvPr>
          <p:cNvSpPr/>
          <p:nvPr/>
        </p:nvSpPr>
        <p:spPr>
          <a:xfrm rot="19715828">
            <a:off x="10538699" y="5165815"/>
            <a:ext cx="986407" cy="691116"/>
          </a:xfrm>
          <a:prstGeom prst="down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ضم</a:t>
            </a:r>
            <a:endParaRPr lang="en-US" dirty="0"/>
          </a:p>
        </p:txBody>
      </p:sp>
      <p:sp>
        <p:nvSpPr>
          <p:cNvPr id="26" name="سهم: لأسفل 25">
            <a:extLst>
              <a:ext uri="{FF2B5EF4-FFF2-40B4-BE49-F238E27FC236}">
                <a16:creationId xmlns:a16="http://schemas.microsoft.com/office/drawing/2014/main" id="{039F3CF8-1309-42E6-9735-54CD2E73557C}"/>
              </a:ext>
            </a:extLst>
          </p:cNvPr>
          <p:cNvSpPr/>
          <p:nvPr/>
        </p:nvSpPr>
        <p:spPr>
          <a:xfrm rot="19715828">
            <a:off x="8759227" y="5112737"/>
            <a:ext cx="1024499" cy="718910"/>
          </a:xfrm>
          <a:prstGeom prst="down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فتح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388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صورة تحتوي على عشب, سماء, مليء بالألوان&#10;&#10;تم إنشاء الوصف تلقائياً">
            <a:extLst>
              <a:ext uri="{FF2B5EF4-FFF2-40B4-BE49-F238E27FC236}">
                <a16:creationId xmlns:a16="http://schemas.microsoft.com/office/drawing/2014/main" id="{E651BFF3-146F-41FB-B692-3A38A503E7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050"/>
            <a:ext cx="4448175" cy="6756400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id="{A4BD6FE1-6374-4C51-AC1C-F6C29E5C3754}"/>
              </a:ext>
            </a:extLst>
          </p:cNvPr>
          <p:cNvSpPr txBox="1"/>
          <p:nvPr/>
        </p:nvSpPr>
        <p:spPr>
          <a:xfrm>
            <a:off x="3939717" y="819150"/>
            <a:ext cx="78943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2800" b="1" dirty="0"/>
              <a:t>أكمل:</a:t>
            </a:r>
          </a:p>
          <a:p>
            <a:r>
              <a:rPr lang="ar-OM" sz="2800" b="1" dirty="0"/>
              <a:t>- الراء في قوله تعالى:" تَبَارَكَ الَّذِي بِيَدِهِ الْمُلْكُ" جاءت مفخمة لأنها.................................</a:t>
            </a:r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9571304B-4FBD-45EC-8C91-583474715F9D}"/>
              </a:ext>
            </a:extLst>
          </p:cNvPr>
          <p:cNvSpPr txBox="1"/>
          <p:nvPr/>
        </p:nvSpPr>
        <p:spPr>
          <a:xfrm>
            <a:off x="4448175" y="2285055"/>
            <a:ext cx="73858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2800" b="1" dirty="0">
                <a:solidFill>
                  <a:srgbClr val="FF0000"/>
                </a:solidFill>
              </a:rPr>
              <a:t>متحركة بالفتح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561C4874-643D-4C6C-B188-F3432E78E410}"/>
              </a:ext>
            </a:extLst>
          </p:cNvPr>
          <p:cNvSpPr txBox="1"/>
          <p:nvPr/>
        </p:nvSpPr>
        <p:spPr>
          <a:xfrm>
            <a:off x="4193946" y="3357228"/>
            <a:ext cx="78943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2800" b="1" dirty="0"/>
              <a:t>   اختر الإجابة الصحيحة من بين البدائل المعطاة:</a:t>
            </a:r>
          </a:p>
          <a:p>
            <a:r>
              <a:rPr lang="ar-OM" sz="2800" b="1" dirty="0"/>
              <a:t>- من الأمثلة على تفخيم الراء قوله تعالى:</a:t>
            </a:r>
          </a:p>
          <a:p>
            <a:r>
              <a:rPr lang="ar-OM" sz="2800" b="1" dirty="0"/>
              <a:t>أ‌-"غَيْرِ الْمَغْضُوبِ عَلَيْهِمْ " </a:t>
            </a:r>
          </a:p>
          <a:p>
            <a:r>
              <a:rPr lang="ar-OM" sz="2800" b="1" dirty="0"/>
              <a:t>ب-"وَفِرْعَوْنَ ذِي الْأَوْتَادِ"  </a:t>
            </a:r>
          </a:p>
          <a:p>
            <a:r>
              <a:rPr lang="ar-OM" sz="2800" b="1" dirty="0"/>
              <a:t>ج- " اهدِنَا الصِّرَاطَ الْمُسْتَقِيمَ"</a:t>
            </a:r>
          </a:p>
        </p:txBody>
      </p:sp>
      <p:sp>
        <p:nvSpPr>
          <p:cNvPr id="9" name="شكل بيضاوي 8">
            <a:extLst>
              <a:ext uri="{FF2B5EF4-FFF2-40B4-BE49-F238E27FC236}">
                <a16:creationId xmlns:a16="http://schemas.microsoft.com/office/drawing/2014/main" id="{F0FED5A4-B498-4F62-9E0F-7B1DA336AA28}"/>
              </a:ext>
            </a:extLst>
          </p:cNvPr>
          <p:cNvSpPr/>
          <p:nvPr/>
        </p:nvSpPr>
        <p:spPr>
          <a:xfrm>
            <a:off x="11644754" y="5121822"/>
            <a:ext cx="432390" cy="647699"/>
          </a:xfrm>
          <a:prstGeom prst="ellipse">
            <a:avLst/>
          </a:prstGeom>
          <a:solidFill>
            <a:schemeClr val="bg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348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صورة تحتوي على نص&#10;&#10;تم إنشاء الوصف تلقائياً">
            <a:extLst>
              <a:ext uri="{FF2B5EF4-FFF2-40B4-BE49-F238E27FC236}">
                <a16:creationId xmlns:a16="http://schemas.microsoft.com/office/drawing/2014/main" id="{7E7FD28B-6E2F-47E9-A7A4-5B0D8C2EE2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9452" y="1093304"/>
            <a:ext cx="12281451" cy="4909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2158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 descr="صورة تحتوي على نص&#10;&#10;تم إنشاء الوصف تلقائياً">
            <a:extLst>
              <a:ext uri="{FF2B5EF4-FFF2-40B4-BE49-F238E27FC236}">
                <a16:creationId xmlns:a16="http://schemas.microsoft.com/office/drawing/2014/main" id="{4FB3DDB9-70AE-4EEE-B4BF-283D9ED192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6" r="3804" b="44213"/>
          <a:stretch/>
        </p:blipFill>
        <p:spPr>
          <a:xfrm>
            <a:off x="427383" y="1857043"/>
            <a:ext cx="11300791" cy="2056404"/>
          </a:xfrm>
          <a:prstGeom prst="rect">
            <a:avLst/>
          </a:prstGeom>
        </p:spPr>
      </p:pic>
      <p:sp>
        <p:nvSpPr>
          <p:cNvPr id="15" name="شكل بيضاوي 14">
            <a:extLst>
              <a:ext uri="{FF2B5EF4-FFF2-40B4-BE49-F238E27FC236}">
                <a16:creationId xmlns:a16="http://schemas.microsoft.com/office/drawing/2014/main" id="{A51D4DE5-7E09-414C-8911-7D78EC2B51D3}"/>
              </a:ext>
            </a:extLst>
          </p:cNvPr>
          <p:cNvSpPr/>
          <p:nvPr/>
        </p:nvSpPr>
        <p:spPr>
          <a:xfrm>
            <a:off x="6998550" y="2747851"/>
            <a:ext cx="444243" cy="681149"/>
          </a:xfrm>
          <a:prstGeom prst="ellipse">
            <a:avLst/>
          </a:prstGeom>
          <a:solidFill>
            <a:schemeClr val="tx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مستطيل 6">
            <a:extLst>
              <a:ext uri="{FF2B5EF4-FFF2-40B4-BE49-F238E27FC236}">
                <a16:creationId xmlns:a16="http://schemas.microsoft.com/office/drawing/2014/main" id="{48FF4B4A-50F6-4F73-A29B-1ADDFB99E46F}"/>
              </a:ext>
            </a:extLst>
          </p:cNvPr>
          <p:cNvSpPr/>
          <p:nvPr/>
        </p:nvSpPr>
        <p:spPr>
          <a:xfrm>
            <a:off x="1581150" y="2785731"/>
            <a:ext cx="3612302" cy="41400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ساكنة سكونا أصليا وقد سبقها فتح</a:t>
            </a:r>
            <a:endParaRPr lang="en-US" dirty="0"/>
          </a:p>
        </p:txBody>
      </p:sp>
      <p:sp>
        <p:nvSpPr>
          <p:cNvPr id="16" name="مستطيل 15">
            <a:extLst>
              <a:ext uri="{FF2B5EF4-FFF2-40B4-BE49-F238E27FC236}">
                <a16:creationId xmlns:a16="http://schemas.microsoft.com/office/drawing/2014/main" id="{3218D2BB-F236-4A73-B221-23B9C3D2E231}"/>
              </a:ext>
            </a:extLst>
          </p:cNvPr>
          <p:cNvSpPr/>
          <p:nvPr/>
        </p:nvSpPr>
        <p:spPr>
          <a:xfrm>
            <a:off x="988828" y="3429000"/>
            <a:ext cx="3059297" cy="414005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dirty="0"/>
              <a:t>ساكنة سكونا أصليا وقد سبقها ضم</a:t>
            </a:r>
            <a:endParaRPr lang="en-US" dirty="0"/>
          </a:p>
        </p:txBody>
      </p:sp>
      <p:sp>
        <p:nvSpPr>
          <p:cNvPr id="17" name="شكل بيضاوي 16">
            <a:extLst>
              <a:ext uri="{FF2B5EF4-FFF2-40B4-BE49-F238E27FC236}">
                <a16:creationId xmlns:a16="http://schemas.microsoft.com/office/drawing/2014/main" id="{1A98419A-2B25-4191-A7C3-3229F2CF1300}"/>
              </a:ext>
            </a:extLst>
          </p:cNvPr>
          <p:cNvSpPr/>
          <p:nvPr/>
        </p:nvSpPr>
        <p:spPr>
          <a:xfrm>
            <a:off x="7868093" y="3232297"/>
            <a:ext cx="353256" cy="681149"/>
          </a:xfrm>
          <a:prstGeom prst="ellipse">
            <a:avLst/>
          </a:prstGeom>
          <a:solidFill>
            <a:schemeClr val="tx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54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7" grpId="0" animBg="1"/>
      <p:bldP spid="16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 descr="صورة تحتوي على نص&#10;&#10;تم إنشاء الوصف تلقائياً">
            <a:extLst>
              <a:ext uri="{FF2B5EF4-FFF2-40B4-BE49-F238E27FC236}">
                <a16:creationId xmlns:a16="http://schemas.microsoft.com/office/drawing/2014/main" id="{CEA57A1A-8D81-4549-8B86-16D968721C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946" y="83344"/>
            <a:ext cx="6153150" cy="1485900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id="{55A2026B-5DAB-4556-B4C0-C485D215958D}"/>
              </a:ext>
            </a:extLst>
          </p:cNvPr>
          <p:cNvSpPr txBox="1"/>
          <p:nvPr/>
        </p:nvSpPr>
        <p:spPr>
          <a:xfrm>
            <a:off x="247650" y="4277769"/>
            <a:ext cx="116967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6000" dirty="0"/>
              <a:t>منِ </a:t>
            </a:r>
            <a:r>
              <a:rPr lang="ar-OM" sz="6000" dirty="0">
                <a:solidFill>
                  <a:schemeClr val="bg1"/>
                </a:solidFill>
              </a:rPr>
              <a:t>ا</a:t>
            </a:r>
            <a:r>
              <a:rPr lang="ar-OM" sz="6000" dirty="0"/>
              <a:t>رْتضى</a:t>
            </a:r>
            <a:endParaRPr lang="en-US" sz="6000" dirty="0"/>
          </a:p>
        </p:txBody>
      </p:sp>
      <p:cxnSp>
        <p:nvCxnSpPr>
          <p:cNvPr id="8" name="رابط كسهم مستقيم 7">
            <a:extLst>
              <a:ext uri="{FF2B5EF4-FFF2-40B4-BE49-F238E27FC236}">
                <a16:creationId xmlns:a16="http://schemas.microsoft.com/office/drawing/2014/main" id="{F9754BD0-1567-4376-816C-96F1296FA6E4}"/>
              </a:ext>
            </a:extLst>
          </p:cNvPr>
          <p:cNvCxnSpPr>
            <a:cxnSpLocks/>
          </p:cNvCxnSpPr>
          <p:nvPr/>
        </p:nvCxnSpPr>
        <p:spPr>
          <a:xfrm>
            <a:off x="11451934" y="2530778"/>
            <a:ext cx="0" cy="3584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صورة 8">
            <a:extLst>
              <a:ext uri="{FF2B5EF4-FFF2-40B4-BE49-F238E27FC236}">
                <a16:creationId xmlns:a16="http://schemas.microsoft.com/office/drawing/2014/main" id="{74E5ECF1-3942-4EF7-A13F-B8EE62913C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99180" y="2530200"/>
            <a:ext cx="164606" cy="438950"/>
          </a:xfrm>
          <a:prstGeom prst="rect">
            <a:avLst/>
          </a:prstGeom>
        </p:spPr>
      </p:pic>
      <p:sp>
        <p:nvSpPr>
          <p:cNvPr id="10" name="مربع نص 9">
            <a:extLst>
              <a:ext uri="{FF2B5EF4-FFF2-40B4-BE49-F238E27FC236}">
                <a16:creationId xmlns:a16="http://schemas.microsoft.com/office/drawing/2014/main" id="{1F40D309-83D1-42B0-A950-1AE1B8395FC2}"/>
              </a:ext>
            </a:extLst>
          </p:cNvPr>
          <p:cNvSpPr txBox="1"/>
          <p:nvPr/>
        </p:nvSpPr>
        <p:spPr>
          <a:xfrm>
            <a:off x="10937593" y="2900110"/>
            <a:ext cx="12544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3600" dirty="0">
                <a:solidFill>
                  <a:srgbClr val="FF0000"/>
                </a:solidFill>
              </a:rPr>
              <a:t>ساكنة</a:t>
            </a:r>
            <a:endParaRPr lang="en-US" sz="3600" dirty="0">
              <a:solidFill>
                <a:srgbClr val="FF0000"/>
              </a:solidFill>
            </a:endParaRPr>
          </a:p>
        </p:txBody>
      </p:sp>
      <p:pic>
        <p:nvPicPr>
          <p:cNvPr id="11" name="صورة 10">
            <a:extLst>
              <a:ext uri="{FF2B5EF4-FFF2-40B4-BE49-F238E27FC236}">
                <a16:creationId xmlns:a16="http://schemas.microsoft.com/office/drawing/2014/main" id="{FCE9865A-C9FE-412B-B0AE-34C596EA11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30051" y="2777908"/>
            <a:ext cx="1365622" cy="969348"/>
          </a:xfrm>
          <a:prstGeom prst="rect">
            <a:avLst/>
          </a:prstGeom>
        </p:spPr>
      </p:pic>
      <p:pic>
        <p:nvPicPr>
          <p:cNvPr id="12" name="صورة 11">
            <a:extLst>
              <a:ext uri="{FF2B5EF4-FFF2-40B4-BE49-F238E27FC236}">
                <a16:creationId xmlns:a16="http://schemas.microsoft.com/office/drawing/2014/main" id="{D297B77E-1354-443C-AB16-493EC2C3A9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27929" y="2515299"/>
            <a:ext cx="389999" cy="1332135"/>
          </a:xfrm>
          <a:prstGeom prst="rect">
            <a:avLst/>
          </a:prstGeom>
        </p:spPr>
      </p:pic>
      <p:sp>
        <p:nvSpPr>
          <p:cNvPr id="13" name="مربع نص 12">
            <a:extLst>
              <a:ext uri="{FF2B5EF4-FFF2-40B4-BE49-F238E27FC236}">
                <a16:creationId xmlns:a16="http://schemas.microsoft.com/office/drawing/2014/main" id="{8FBC7622-86A6-4643-A47C-49D8282ED163}"/>
              </a:ext>
            </a:extLst>
          </p:cNvPr>
          <p:cNvSpPr txBox="1"/>
          <p:nvPr/>
        </p:nvSpPr>
        <p:spPr>
          <a:xfrm>
            <a:off x="10207061" y="3584741"/>
            <a:ext cx="1244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2800" dirty="0">
                <a:solidFill>
                  <a:srgbClr val="FF0000"/>
                </a:solidFill>
              </a:rPr>
              <a:t>لا تنطق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4" name="مربع نص 13">
            <a:extLst>
              <a:ext uri="{FF2B5EF4-FFF2-40B4-BE49-F238E27FC236}">
                <a16:creationId xmlns:a16="http://schemas.microsoft.com/office/drawing/2014/main" id="{58251BEF-CE0A-4437-9915-E266598ABA38}"/>
              </a:ext>
            </a:extLst>
          </p:cNvPr>
          <p:cNvSpPr txBox="1"/>
          <p:nvPr/>
        </p:nvSpPr>
        <p:spPr>
          <a:xfrm>
            <a:off x="247650" y="1638328"/>
            <a:ext cx="116967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6000" dirty="0"/>
              <a:t>منْ </a:t>
            </a:r>
            <a:r>
              <a:rPr lang="ar-OM" sz="6000" dirty="0">
                <a:solidFill>
                  <a:schemeClr val="bg1"/>
                </a:solidFill>
              </a:rPr>
              <a:t>ا</a:t>
            </a:r>
            <a:r>
              <a:rPr lang="ar-OM" sz="6000" dirty="0"/>
              <a:t>رْتضى</a:t>
            </a:r>
            <a:endParaRPr lang="en-US" sz="6000" dirty="0"/>
          </a:p>
        </p:txBody>
      </p:sp>
      <p:cxnSp>
        <p:nvCxnSpPr>
          <p:cNvPr id="16" name="رابط كسهم مستقيم 15">
            <a:extLst>
              <a:ext uri="{FF2B5EF4-FFF2-40B4-BE49-F238E27FC236}">
                <a16:creationId xmlns:a16="http://schemas.microsoft.com/office/drawing/2014/main" id="{9874459E-C07F-4E5F-B52D-6ED656A3B24C}"/>
              </a:ext>
            </a:extLst>
          </p:cNvPr>
          <p:cNvCxnSpPr>
            <a:cxnSpLocks/>
          </p:cNvCxnSpPr>
          <p:nvPr/>
        </p:nvCxnSpPr>
        <p:spPr>
          <a:xfrm>
            <a:off x="11318584" y="5293432"/>
            <a:ext cx="0" cy="3584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مربع نص 16">
            <a:extLst>
              <a:ext uri="{FF2B5EF4-FFF2-40B4-BE49-F238E27FC236}">
                <a16:creationId xmlns:a16="http://schemas.microsoft.com/office/drawing/2014/main" id="{9B75A05C-2F96-4126-8511-A162BA36FEE4}"/>
              </a:ext>
            </a:extLst>
          </p:cNvPr>
          <p:cNvSpPr txBox="1"/>
          <p:nvPr/>
        </p:nvSpPr>
        <p:spPr>
          <a:xfrm>
            <a:off x="247650" y="5524921"/>
            <a:ext cx="11412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3600" dirty="0">
                <a:solidFill>
                  <a:srgbClr val="FF0000"/>
                </a:solidFill>
              </a:rPr>
              <a:t>لمنع التقاء الساكنين حرك الساكن الأول بكسره عارضة لأنها كانت نون ساكنة.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18" name="سهم: منحني لأسفل 17">
            <a:extLst>
              <a:ext uri="{FF2B5EF4-FFF2-40B4-BE49-F238E27FC236}">
                <a16:creationId xmlns:a16="http://schemas.microsoft.com/office/drawing/2014/main" id="{7023160C-9674-4304-99DC-20A2E007559C}"/>
              </a:ext>
            </a:extLst>
          </p:cNvPr>
          <p:cNvSpPr/>
          <p:nvPr/>
        </p:nvSpPr>
        <p:spPr>
          <a:xfrm>
            <a:off x="8050420" y="3849236"/>
            <a:ext cx="2592069" cy="66002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مربع نص 18">
            <a:extLst>
              <a:ext uri="{FF2B5EF4-FFF2-40B4-BE49-F238E27FC236}">
                <a16:creationId xmlns:a16="http://schemas.microsoft.com/office/drawing/2014/main" id="{B9571C5A-5609-4FDA-A48D-F0EB62911695}"/>
              </a:ext>
            </a:extLst>
          </p:cNvPr>
          <p:cNvSpPr txBox="1"/>
          <p:nvPr/>
        </p:nvSpPr>
        <p:spPr>
          <a:xfrm>
            <a:off x="873416" y="4462434"/>
            <a:ext cx="7767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OM" sz="3600" dirty="0">
                <a:solidFill>
                  <a:srgbClr val="FF0000"/>
                </a:solidFill>
              </a:rPr>
              <a:t>فأصبحت الراء الساكنة مسبوقة </a:t>
            </a:r>
            <a:r>
              <a:rPr lang="ar-OM" sz="3600" dirty="0" err="1">
                <a:solidFill>
                  <a:srgbClr val="FF0000"/>
                </a:solidFill>
              </a:rPr>
              <a:t>بكسرعارض</a:t>
            </a:r>
            <a:r>
              <a:rPr lang="ar-OM" sz="3600" dirty="0">
                <a:solidFill>
                  <a:srgbClr val="FF0000"/>
                </a:solidFill>
              </a:rPr>
              <a:t>.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20" name="مستطيل 19">
            <a:extLst>
              <a:ext uri="{FF2B5EF4-FFF2-40B4-BE49-F238E27FC236}">
                <a16:creationId xmlns:a16="http://schemas.microsoft.com/office/drawing/2014/main" id="{7B524032-BF22-4374-8DE3-31E571187137}"/>
              </a:ext>
            </a:extLst>
          </p:cNvPr>
          <p:cNvSpPr/>
          <p:nvPr/>
        </p:nvSpPr>
        <p:spPr>
          <a:xfrm>
            <a:off x="404705" y="327387"/>
            <a:ext cx="5368776" cy="99810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OM" sz="2800" dirty="0"/>
              <a:t>ساكنة سكونا أصليا وقد سبقها كسر عارض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22909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3" grpId="0"/>
      <p:bldP spid="14" grpId="0"/>
      <p:bldP spid="17" grpId="0"/>
      <p:bldP spid="18" grpId="0" animBg="1"/>
      <p:bldP spid="19" grpId="0"/>
      <p:bldP spid="20" grpId="0" animBg="1"/>
    </p:bld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625</Words>
  <Application>Microsoft Office PowerPoint</Application>
  <PresentationFormat>Widescreen</PresentationFormat>
  <Paragraphs>128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نسق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Fatma.Alkhanbashi</dc:creator>
  <cp:lastModifiedBy>DR.AMMAR KHALIL</cp:lastModifiedBy>
  <cp:revision>34</cp:revision>
  <dcterms:created xsi:type="dcterms:W3CDTF">2021-03-13T17:13:02Z</dcterms:created>
  <dcterms:modified xsi:type="dcterms:W3CDTF">2021-04-03T09:43:55Z</dcterms:modified>
</cp:coreProperties>
</file>