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1107"/>
    <a:srgbClr val="A0A0A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608657-2C5C-47C7-9B49-9036C05A323D}" type="datetimeFigureOut">
              <a:rPr lang="en-US" smtClean="0"/>
              <a:t>6/20/2017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A94D2-D75B-4899-ADDA-4F15FB267909}" type="slidenum">
              <a:rPr lang="en-US" smtClean="0"/>
              <a:t>‹#›</a:t>
            </a:fld>
            <a:endParaRPr lang="en-US"/>
          </a:p>
        </p:txBody>
      </p:sp>
    </p:spTree>
    <p:extLst>
      <p:ext uri="{BB962C8B-B14F-4D97-AF65-F5344CB8AC3E}">
        <p14:creationId xmlns:p14="http://schemas.microsoft.com/office/powerpoint/2010/main" val="841135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608657-2C5C-47C7-9B49-9036C05A323D}" type="datetimeFigureOut">
              <a:rPr lang="en-US" smtClean="0"/>
              <a:t>6/20/2017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A94D2-D75B-4899-ADDA-4F15FB267909}" type="slidenum">
              <a:rPr lang="en-US" smtClean="0"/>
              <a:t>‹#›</a:t>
            </a:fld>
            <a:endParaRPr lang="en-US"/>
          </a:p>
        </p:txBody>
      </p:sp>
    </p:spTree>
    <p:extLst>
      <p:ext uri="{BB962C8B-B14F-4D97-AF65-F5344CB8AC3E}">
        <p14:creationId xmlns:p14="http://schemas.microsoft.com/office/powerpoint/2010/main" val="1903113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608657-2C5C-47C7-9B49-9036C05A323D}" type="datetimeFigureOut">
              <a:rPr lang="en-US" smtClean="0"/>
              <a:t>6/20/2017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A94D2-D75B-4899-ADDA-4F15FB267909}" type="slidenum">
              <a:rPr lang="en-US" smtClean="0"/>
              <a:t>‹#›</a:t>
            </a:fld>
            <a:endParaRPr lang="en-US"/>
          </a:p>
        </p:txBody>
      </p:sp>
    </p:spTree>
    <p:extLst>
      <p:ext uri="{BB962C8B-B14F-4D97-AF65-F5344CB8AC3E}">
        <p14:creationId xmlns:p14="http://schemas.microsoft.com/office/powerpoint/2010/main" val="3419557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608657-2C5C-47C7-9B49-9036C05A323D}" type="datetimeFigureOut">
              <a:rPr lang="en-US" smtClean="0"/>
              <a:t>6/20/2017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A94D2-D75B-4899-ADDA-4F15FB267909}" type="slidenum">
              <a:rPr lang="en-US" smtClean="0"/>
              <a:t>‹#›</a:t>
            </a:fld>
            <a:endParaRPr lang="en-US"/>
          </a:p>
        </p:txBody>
      </p:sp>
    </p:spTree>
    <p:extLst>
      <p:ext uri="{BB962C8B-B14F-4D97-AF65-F5344CB8AC3E}">
        <p14:creationId xmlns:p14="http://schemas.microsoft.com/office/powerpoint/2010/main" val="2341008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608657-2C5C-47C7-9B49-9036C05A323D}" type="datetimeFigureOut">
              <a:rPr lang="en-US" smtClean="0"/>
              <a:t>6/20/2017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A94D2-D75B-4899-ADDA-4F15FB267909}" type="slidenum">
              <a:rPr lang="en-US" smtClean="0"/>
              <a:t>‹#›</a:t>
            </a:fld>
            <a:endParaRPr lang="en-US"/>
          </a:p>
        </p:txBody>
      </p:sp>
    </p:spTree>
    <p:extLst>
      <p:ext uri="{BB962C8B-B14F-4D97-AF65-F5344CB8AC3E}">
        <p14:creationId xmlns:p14="http://schemas.microsoft.com/office/powerpoint/2010/main" val="2444291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608657-2C5C-47C7-9B49-9036C05A323D}" type="datetimeFigureOut">
              <a:rPr lang="en-US" smtClean="0"/>
              <a:t>6/20/2017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8A94D2-D75B-4899-ADDA-4F15FB267909}" type="slidenum">
              <a:rPr lang="en-US" smtClean="0"/>
              <a:t>‹#›</a:t>
            </a:fld>
            <a:endParaRPr lang="en-US"/>
          </a:p>
        </p:txBody>
      </p:sp>
    </p:spTree>
    <p:extLst>
      <p:ext uri="{BB962C8B-B14F-4D97-AF65-F5344CB8AC3E}">
        <p14:creationId xmlns:p14="http://schemas.microsoft.com/office/powerpoint/2010/main" val="2411039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608657-2C5C-47C7-9B49-9036C05A323D}" type="datetimeFigureOut">
              <a:rPr lang="en-US" smtClean="0"/>
              <a:t>6/20/2017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8A94D2-D75B-4899-ADDA-4F15FB267909}" type="slidenum">
              <a:rPr lang="en-US" smtClean="0"/>
              <a:t>‹#›</a:t>
            </a:fld>
            <a:endParaRPr lang="en-US"/>
          </a:p>
        </p:txBody>
      </p:sp>
    </p:spTree>
    <p:extLst>
      <p:ext uri="{BB962C8B-B14F-4D97-AF65-F5344CB8AC3E}">
        <p14:creationId xmlns:p14="http://schemas.microsoft.com/office/powerpoint/2010/main" val="941755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608657-2C5C-47C7-9B49-9036C05A323D}" type="datetimeFigureOut">
              <a:rPr lang="en-US" smtClean="0"/>
              <a:t>6/20/2017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8A94D2-D75B-4899-ADDA-4F15FB267909}" type="slidenum">
              <a:rPr lang="en-US" smtClean="0"/>
              <a:t>‹#›</a:t>
            </a:fld>
            <a:endParaRPr lang="en-US"/>
          </a:p>
        </p:txBody>
      </p:sp>
    </p:spTree>
    <p:extLst>
      <p:ext uri="{BB962C8B-B14F-4D97-AF65-F5344CB8AC3E}">
        <p14:creationId xmlns:p14="http://schemas.microsoft.com/office/powerpoint/2010/main" val="1739887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608657-2C5C-47C7-9B49-9036C05A323D}" type="datetimeFigureOut">
              <a:rPr lang="en-US" smtClean="0"/>
              <a:t>6/20/2017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8A94D2-D75B-4899-ADDA-4F15FB267909}" type="slidenum">
              <a:rPr lang="en-US" smtClean="0"/>
              <a:t>‹#›</a:t>
            </a:fld>
            <a:endParaRPr lang="en-US"/>
          </a:p>
        </p:txBody>
      </p:sp>
    </p:spTree>
    <p:extLst>
      <p:ext uri="{BB962C8B-B14F-4D97-AF65-F5344CB8AC3E}">
        <p14:creationId xmlns:p14="http://schemas.microsoft.com/office/powerpoint/2010/main" val="354214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608657-2C5C-47C7-9B49-9036C05A323D}" type="datetimeFigureOut">
              <a:rPr lang="en-US" smtClean="0"/>
              <a:t>6/20/2017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8A94D2-D75B-4899-ADDA-4F15FB267909}" type="slidenum">
              <a:rPr lang="en-US" smtClean="0"/>
              <a:t>‹#›</a:t>
            </a:fld>
            <a:endParaRPr lang="en-US"/>
          </a:p>
        </p:txBody>
      </p:sp>
    </p:spTree>
    <p:extLst>
      <p:ext uri="{BB962C8B-B14F-4D97-AF65-F5344CB8AC3E}">
        <p14:creationId xmlns:p14="http://schemas.microsoft.com/office/powerpoint/2010/main" val="3716110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608657-2C5C-47C7-9B49-9036C05A323D}" type="datetimeFigureOut">
              <a:rPr lang="en-US" smtClean="0"/>
              <a:t>6/20/2017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8A94D2-D75B-4899-ADDA-4F15FB267909}" type="slidenum">
              <a:rPr lang="en-US" smtClean="0"/>
              <a:t>‹#›</a:t>
            </a:fld>
            <a:endParaRPr lang="en-US"/>
          </a:p>
        </p:txBody>
      </p:sp>
    </p:spTree>
    <p:extLst>
      <p:ext uri="{BB962C8B-B14F-4D97-AF65-F5344CB8AC3E}">
        <p14:creationId xmlns:p14="http://schemas.microsoft.com/office/powerpoint/2010/main" val="376499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608657-2C5C-47C7-9B49-9036C05A323D}" type="datetimeFigureOut">
              <a:rPr lang="en-US" smtClean="0"/>
              <a:t>6/20/2017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8A94D2-D75B-4899-ADDA-4F15FB267909}" type="slidenum">
              <a:rPr lang="en-US" smtClean="0"/>
              <a:t>‹#›</a:t>
            </a:fld>
            <a:endParaRPr lang="en-US"/>
          </a:p>
        </p:txBody>
      </p:sp>
    </p:spTree>
    <p:extLst>
      <p:ext uri="{BB962C8B-B14F-4D97-AF65-F5344CB8AC3E}">
        <p14:creationId xmlns:p14="http://schemas.microsoft.com/office/powerpoint/2010/main" val="36616944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partybusrentaldc.com/cheap-party-bus-company.html" TargetMode="External"/><Relationship Id="rId5" Type="http://schemas.openxmlformats.org/officeDocument/2006/relationships/image" Target="../media/image8.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hyperlink" Target="http://partybusrentaldc.com/"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2.jpg"/><Relationship Id="rId5" Type="http://schemas.microsoft.com/office/2007/relationships/hdphoto" Target="../media/hdphoto3.wdp"/><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183" y="263729"/>
            <a:ext cx="2061371" cy="777922"/>
          </a:xfrm>
          <a:prstGeom prst="rect">
            <a:avLst/>
          </a:prstGeom>
          <a:solidFill>
            <a:schemeClr val="bg1"/>
          </a:solidFill>
          <a:ln w="38100" cap="sq">
            <a:solidFill>
              <a:srgbClr val="653B22"/>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4462051" y="237972"/>
            <a:ext cx="7574508" cy="830997"/>
          </a:xfrm>
          <a:prstGeom prst="rect">
            <a:avLst/>
          </a:prstGeom>
          <a:solidFill>
            <a:srgbClr val="FFFFFF"/>
          </a:solidFill>
          <a:ln>
            <a:solidFill>
              <a:srgbClr val="653B22"/>
            </a:solidFill>
          </a:ln>
        </p:spPr>
        <p:txBody>
          <a:bodyPr wrap="square">
            <a:spAutoFit/>
          </a:bodyPr>
          <a:lstStyle/>
          <a:p>
            <a:pPr algn="ctr"/>
            <a:r>
              <a:rPr lang="en-US" sz="4800" dirty="0">
                <a:ln w="0"/>
                <a:effectLst>
                  <a:outerShdw blurRad="38100" dist="19050" dir="2700000" algn="tl" rotWithShape="0">
                    <a:schemeClr val="dk1">
                      <a:alpha val="40000"/>
                    </a:schemeClr>
                  </a:outerShdw>
                </a:effectLst>
                <a:latin typeface="Bookman Old Style" panose="02050604050505020204" pitchFamily="18" charset="0"/>
              </a:rPr>
              <a:t>PARTY BUS RENTAL DC</a:t>
            </a:r>
          </a:p>
        </p:txBody>
      </p:sp>
      <p:sp>
        <p:nvSpPr>
          <p:cNvPr id="6" name="Rectangle 5"/>
          <p:cNvSpPr/>
          <p:nvPr/>
        </p:nvSpPr>
        <p:spPr>
          <a:xfrm>
            <a:off x="0" y="1177774"/>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6812281"/>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t="8564" r="3630" b="13848"/>
          <a:stretch/>
        </p:blipFill>
        <p:spPr>
          <a:xfrm>
            <a:off x="90946" y="3195978"/>
            <a:ext cx="6485867" cy="3507475"/>
          </a:xfrm>
          <a:prstGeom prst="rect">
            <a:avLst/>
          </a:prstGeom>
        </p:spPr>
      </p:pic>
      <p:sp>
        <p:nvSpPr>
          <p:cNvPr id="10" name="Rectangle 9"/>
          <p:cNvSpPr/>
          <p:nvPr/>
        </p:nvSpPr>
        <p:spPr>
          <a:xfrm>
            <a:off x="8937937" y="4667141"/>
            <a:ext cx="3155325" cy="2031325"/>
          </a:xfrm>
          <a:prstGeom prst="rect">
            <a:avLst/>
          </a:prstGeom>
        </p:spPr>
        <p:txBody>
          <a:bodyPr wrap="square">
            <a:spAutoFit/>
          </a:bodyPr>
          <a:lstStyle/>
          <a:p>
            <a:pPr algn="ctr"/>
            <a:r>
              <a:rPr lang="en-US" b="1" dirty="0" smtClean="0">
                <a:ln w="0"/>
                <a:effectLst>
                  <a:outerShdw blurRad="38100" dist="19050" dir="2700000" algn="tl" rotWithShape="0">
                    <a:schemeClr val="dk1">
                      <a:alpha val="40000"/>
                    </a:schemeClr>
                  </a:outerShdw>
                </a:effectLst>
                <a:latin typeface="Myriad Pro Light" panose="020B0603030403020204" pitchFamily="34" charset="0"/>
              </a:rPr>
              <a:t>CALL:</a:t>
            </a:r>
          </a:p>
          <a:p>
            <a:pPr algn="ctr"/>
            <a:r>
              <a:rPr lang="en-US" b="1" dirty="0" smtClean="0">
                <a:ln w="0"/>
                <a:effectLst>
                  <a:outerShdw blurRad="38100" dist="19050" dir="2700000" algn="tl" rotWithShape="0">
                    <a:schemeClr val="dk1">
                      <a:alpha val="40000"/>
                    </a:schemeClr>
                  </a:outerShdw>
                </a:effectLst>
                <a:latin typeface="Myriad Pro Light" panose="020B0603030403020204" pitchFamily="34" charset="0"/>
              </a:rPr>
              <a:t> TOLL FREE: 1.866.818.2293</a:t>
            </a:r>
          </a:p>
          <a:p>
            <a:pPr algn="ctr"/>
            <a:r>
              <a:rPr lang="en-US" b="1" dirty="0" smtClean="0">
                <a:ln w="0"/>
                <a:effectLst>
                  <a:outerShdw blurRad="38100" dist="19050" dir="2700000" algn="tl" rotWithShape="0">
                    <a:schemeClr val="dk1">
                      <a:alpha val="40000"/>
                    </a:schemeClr>
                  </a:outerShdw>
                </a:effectLst>
                <a:latin typeface="Myriad Pro Light" panose="020B0603030403020204" pitchFamily="34" charset="0"/>
              </a:rPr>
              <a:t>    LOCAL: 1.202.765.2352</a:t>
            </a:r>
          </a:p>
          <a:p>
            <a:pPr algn="ctr"/>
            <a:r>
              <a:rPr lang="en-US" b="1" dirty="0" smtClean="0">
                <a:ln w="0"/>
                <a:effectLst>
                  <a:outerShdw blurRad="38100" dist="19050" dir="2700000" algn="tl" rotWithShape="0">
                    <a:schemeClr val="dk1">
                      <a:alpha val="40000"/>
                    </a:schemeClr>
                  </a:outerShdw>
                </a:effectLst>
                <a:latin typeface="Myriad Pro Light" panose="020B0603030403020204" pitchFamily="34" charset="0"/>
              </a:rPr>
              <a:t>EMAIL:</a:t>
            </a:r>
          </a:p>
          <a:p>
            <a:pPr algn="ctr"/>
            <a:r>
              <a:rPr lang="en-US" b="1" dirty="0" smtClean="0">
                <a:ln w="0"/>
                <a:effectLst>
                  <a:outerShdw blurRad="38100" dist="19050" dir="2700000" algn="tl" rotWithShape="0">
                    <a:schemeClr val="dk1">
                      <a:alpha val="40000"/>
                    </a:schemeClr>
                  </a:outerShdw>
                </a:effectLst>
                <a:latin typeface="Myriad Pro Light" panose="020B0603030403020204" pitchFamily="34" charset="0"/>
              </a:rPr>
              <a:t> info@partybusrentaldc.com</a:t>
            </a:r>
          </a:p>
          <a:p>
            <a:pPr algn="ctr"/>
            <a:r>
              <a:rPr lang="en-US" b="1" dirty="0" smtClean="0">
                <a:ln w="0"/>
                <a:effectLst>
                  <a:outerShdw blurRad="38100" dist="19050" dir="2700000" algn="tl" rotWithShape="0">
                    <a:schemeClr val="dk1">
                      <a:alpha val="40000"/>
                    </a:schemeClr>
                  </a:outerShdw>
                </a:effectLst>
                <a:latin typeface="Myriad Pro Light" panose="020B0603030403020204" pitchFamily="34" charset="0"/>
              </a:rPr>
              <a:t>WEB SITE: </a:t>
            </a:r>
          </a:p>
          <a:p>
            <a:pPr algn="ctr"/>
            <a:r>
              <a:rPr lang="en-US" b="1" dirty="0" smtClean="0">
                <a:ln w="0"/>
                <a:effectLst>
                  <a:outerShdw blurRad="38100" dist="19050" dir="2700000" algn="tl" rotWithShape="0">
                    <a:schemeClr val="dk1">
                      <a:alpha val="40000"/>
                    </a:schemeClr>
                  </a:outerShdw>
                </a:effectLst>
                <a:latin typeface="Myriad Pro Light" panose="020B0603030403020204" pitchFamily="34" charset="0"/>
              </a:rPr>
              <a:t>http://partybusrentaldc.com</a:t>
            </a:r>
            <a:endParaRPr lang="en-US" b="1" dirty="0">
              <a:ln w="0"/>
              <a:effectLst>
                <a:outerShdw blurRad="38100" dist="19050" dir="2700000" algn="tl" rotWithShape="0">
                  <a:schemeClr val="dk1">
                    <a:alpha val="40000"/>
                  </a:schemeClr>
                </a:outerShdw>
              </a:effectLst>
              <a:latin typeface="Myriad Pro Light" panose="020B0603030403020204" pitchFamily="34" charset="0"/>
            </a:endParaRP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93198" y="3989565"/>
            <a:ext cx="2417542" cy="788185"/>
          </a:xfrm>
          <a:prstGeom prst="rect">
            <a:avLst/>
          </a:prstGeom>
        </p:spPr>
      </p:pic>
      <p:pic>
        <p:nvPicPr>
          <p:cNvPr id="12" name="Picture 11"/>
          <p:cNvPicPr>
            <a:picLocks noChangeAspect="1"/>
          </p:cNvPicPr>
          <p:nvPr/>
        </p:nvPicPr>
        <p:blipFill rotWithShape="1">
          <a:blip r:embed="rId5">
            <a:extLst>
              <a:ext uri="{28A0092B-C50C-407E-A947-70E740481C1C}">
                <a14:useLocalDpi xmlns:a14="http://schemas.microsoft.com/office/drawing/2010/main" val="0"/>
              </a:ext>
            </a:extLst>
          </a:blip>
          <a:srcRect l="1755" t="7083" r="1170" b="3382"/>
          <a:stretch/>
        </p:blipFill>
        <p:spPr>
          <a:xfrm flipH="1">
            <a:off x="7727324" y="1352282"/>
            <a:ext cx="4275786" cy="2614411"/>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4707" y="1421963"/>
            <a:ext cx="3249557" cy="1183449"/>
          </a:xfrm>
          <a:prstGeom prst="rect">
            <a:avLst/>
          </a:prstGeom>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18464" y="1495083"/>
            <a:ext cx="1817188" cy="1648504"/>
          </a:xfrm>
          <a:prstGeom prst="rect">
            <a:avLst/>
          </a:prstGeom>
        </p:spPr>
      </p:pic>
    </p:spTree>
    <p:extLst>
      <p:ext uri="{BB962C8B-B14F-4D97-AF65-F5344CB8AC3E}">
        <p14:creationId xmlns:p14="http://schemas.microsoft.com/office/powerpoint/2010/main" val="178170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183" y="263729"/>
            <a:ext cx="2061371" cy="777922"/>
          </a:xfrm>
          <a:prstGeom prst="rect">
            <a:avLst/>
          </a:prstGeom>
          <a:solidFill>
            <a:schemeClr val="bg1"/>
          </a:solidFill>
          <a:ln w="38100" cap="sq">
            <a:solidFill>
              <a:srgbClr val="653B22"/>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4462051" y="237972"/>
            <a:ext cx="7574508" cy="830997"/>
          </a:xfrm>
          <a:prstGeom prst="rect">
            <a:avLst/>
          </a:prstGeom>
          <a:solidFill>
            <a:srgbClr val="FFFFFF"/>
          </a:solidFill>
          <a:ln>
            <a:solidFill>
              <a:srgbClr val="653B22"/>
            </a:solidFill>
          </a:ln>
        </p:spPr>
        <p:txBody>
          <a:bodyPr wrap="square">
            <a:spAutoFit/>
          </a:bodyPr>
          <a:lstStyle/>
          <a:p>
            <a:pPr algn="ctr"/>
            <a:r>
              <a:rPr lang="en-US" sz="4800" dirty="0">
                <a:ln w="0"/>
                <a:effectLst>
                  <a:outerShdw blurRad="38100" dist="19050" dir="2700000" algn="tl" rotWithShape="0">
                    <a:schemeClr val="dk1">
                      <a:alpha val="40000"/>
                    </a:schemeClr>
                  </a:outerShdw>
                </a:effectLst>
                <a:latin typeface="Bookman Old Style" panose="02050604050505020204" pitchFamily="18" charset="0"/>
              </a:rPr>
              <a:t>PARTY BUS RENTAL DC</a:t>
            </a:r>
          </a:p>
        </p:txBody>
      </p:sp>
      <p:sp>
        <p:nvSpPr>
          <p:cNvPr id="6" name="Rectangle 5"/>
          <p:cNvSpPr/>
          <p:nvPr/>
        </p:nvSpPr>
        <p:spPr>
          <a:xfrm>
            <a:off x="0" y="1177774"/>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6812281"/>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953036" y="1378040"/>
            <a:ext cx="10380372" cy="954107"/>
          </a:xfrm>
          <a:prstGeom prst="rect">
            <a:avLst/>
          </a:prstGeom>
          <a:noFill/>
        </p:spPr>
        <p:txBody>
          <a:bodyPr wrap="square" rtlCol="0">
            <a:spAutoFit/>
          </a:bodyPr>
          <a:lstStyle/>
          <a:p>
            <a:pPr algn="ctr"/>
            <a:r>
              <a:rPr lang="en-US" sz="2800" b="1" dirty="0">
                <a:latin typeface="Bradley Hand ITC" panose="03070402050302030203" pitchFamily="66" charset="0"/>
              </a:rPr>
              <a:t>How to Fully Enjoy Prom with Help from a Cheap Party Bus </a:t>
            </a:r>
            <a:r>
              <a:rPr lang="en-US" sz="2800" b="1" dirty="0" smtClean="0">
                <a:latin typeface="Bradley Hand ITC" panose="03070402050302030203" pitchFamily="66" charset="0"/>
              </a:rPr>
              <a:t>Company</a:t>
            </a:r>
            <a:endParaRPr lang="en-US" sz="2800" dirty="0">
              <a:latin typeface="Bradley Hand ITC" panose="03070402050302030203" pitchFamily="66" charset="0"/>
            </a:endParaRPr>
          </a:p>
        </p:txBody>
      </p:sp>
      <p:sp>
        <p:nvSpPr>
          <p:cNvPr id="3" name="Rectangle 2"/>
          <p:cNvSpPr/>
          <p:nvPr/>
        </p:nvSpPr>
        <p:spPr>
          <a:xfrm>
            <a:off x="4855335" y="2356834"/>
            <a:ext cx="2614411" cy="90152"/>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rotWithShape="1">
          <a:blip r:embed="rId3">
            <a:extLst>
              <a:ext uri="{BEBA8EAE-BF5A-486C-A8C5-ECC9F3942E4B}">
                <a14:imgProps xmlns:a14="http://schemas.microsoft.com/office/drawing/2010/main">
                  <a14:imgLayer r:embed="rId4">
                    <a14:imgEffect>
                      <a14:backgroundRemoval t="711" b="99171" l="9752" r="91135"/>
                    </a14:imgEffect>
                  </a14:imgLayer>
                </a14:imgProps>
              </a:ext>
              <a:ext uri="{28A0092B-C50C-407E-A947-70E740481C1C}">
                <a14:useLocalDpi xmlns:a14="http://schemas.microsoft.com/office/drawing/2010/main" val="0"/>
              </a:ext>
            </a:extLst>
          </a:blip>
          <a:srcRect l="23490" t="1691" r="21991" b="1596"/>
          <a:stretch/>
        </p:blipFill>
        <p:spPr>
          <a:xfrm>
            <a:off x="309093" y="1558345"/>
            <a:ext cx="1790163" cy="4752238"/>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599041"/>
            <a:ext cx="7465714" cy="3258959"/>
          </a:xfrm>
          <a:prstGeom prst="rect">
            <a:avLst/>
          </a:prstGeom>
        </p:spPr>
      </p:pic>
      <p:sp>
        <p:nvSpPr>
          <p:cNvPr id="11" name="TextBox 10"/>
          <p:cNvSpPr txBox="1"/>
          <p:nvPr/>
        </p:nvSpPr>
        <p:spPr>
          <a:xfrm>
            <a:off x="7765960" y="2781835"/>
            <a:ext cx="4237150" cy="3693319"/>
          </a:xfrm>
          <a:prstGeom prst="rect">
            <a:avLst/>
          </a:prstGeom>
          <a:noFill/>
          <a:ln>
            <a:solidFill>
              <a:srgbClr val="2F1107"/>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b="1" dirty="0">
                <a:latin typeface="Eras Light ITC" panose="020B0402030504020804" pitchFamily="34" charset="0"/>
              </a:rPr>
              <a:t>For teenagers planning to party at prom, the necessary ride may be the furthest thing from their mind. They’re focused on the date, the dress, and the dream of the event rather than the practical efforts needed for arrangements. Luckily, professional travel arrangements are as close as your smartphone when you book with us. Easy online arrangements mean that you can book a prom </a:t>
            </a:r>
            <a:r>
              <a:rPr lang="en-US" b="1" u="sng" dirty="0">
                <a:latin typeface="Eras Light ITC" panose="020B0402030504020804" pitchFamily="34" charset="0"/>
                <a:hlinkClick r:id="rId6"/>
              </a:rPr>
              <a:t>Cheap Party Bus Company</a:t>
            </a:r>
            <a:r>
              <a:rPr lang="en-US" b="1" dirty="0">
                <a:latin typeface="Eras Light ITC" panose="020B0402030504020804" pitchFamily="34" charset="0"/>
              </a:rPr>
              <a:t> affordable for your entire group. All that you’ll have to do is pool funds among the members of your group</a:t>
            </a:r>
            <a:r>
              <a:rPr lang="en-US" dirty="0" smtClean="0"/>
              <a:t>.</a:t>
            </a:r>
            <a:endParaRPr lang="en-US" dirty="0"/>
          </a:p>
        </p:txBody>
      </p:sp>
    </p:spTree>
    <p:extLst>
      <p:ext uri="{BB962C8B-B14F-4D97-AF65-F5344CB8AC3E}">
        <p14:creationId xmlns:p14="http://schemas.microsoft.com/office/powerpoint/2010/main" val="972321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183" y="263729"/>
            <a:ext cx="2061371" cy="777922"/>
          </a:xfrm>
          <a:prstGeom prst="rect">
            <a:avLst/>
          </a:prstGeom>
          <a:solidFill>
            <a:schemeClr val="bg1"/>
          </a:solidFill>
          <a:ln w="38100" cap="sq">
            <a:solidFill>
              <a:srgbClr val="653B22"/>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4462051" y="237972"/>
            <a:ext cx="7574508" cy="830997"/>
          </a:xfrm>
          <a:prstGeom prst="rect">
            <a:avLst/>
          </a:prstGeom>
          <a:solidFill>
            <a:srgbClr val="FFFFFF"/>
          </a:solidFill>
          <a:ln>
            <a:solidFill>
              <a:srgbClr val="653B22"/>
            </a:solidFill>
          </a:ln>
        </p:spPr>
        <p:txBody>
          <a:bodyPr wrap="square">
            <a:spAutoFit/>
          </a:bodyPr>
          <a:lstStyle/>
          <a:p>
            <a:pPr algn="ctr"/>
            <a:r>
              <a:rPr lang="en-US" sz="4800" dirty="0">
                <a:ln w="0"/>
                <a:effectLst>
                  <a:outerShdw blurRad="38100" dist="19050" dir="2700000" algn="tl" rotWithShape="0">
                    <a:schemeClr val="dk1">
                      <a:alpha val="40000"/>
                    </a:schemeClr>
                  </a:outerShdw>
                </a:effectLst>
                <a:latin typeface="Bookman Old Style" panose="02050604050505020204" pitchFamily="18" charset="0"/>
              </a:rPr>
              <a:t>PARTY BUS RENTAL DC</a:t>
            </a:r>
          </a:p>
        </p:txBody>
      </p:sp>
      <p:sp>
        <p:nvSpPr>
          <p:cNvPr id="6" name="Rectangle 5"/>
          <p:cNvSpPr/>
          <p:nvPr/>
        </p:nvSpPr>
        <p:spPr>
          <a:xfrm>
            <a:off x="0" y="1177774"/>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6812281"/>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15909" y="1352282"/>
            <a:ext cx="3850783" cy="523220"/>
          </a:xfrm>
          <a:prstGeom prst="rect">
            <a:avLst/>
          </a:prstGeom>
          <a:noFill/>
        </p:spPr>
        <p:txBody>
          <a:bodyPr wrap="square" rtlCol="0">
            <a:spAutoFit/>
          </a:bodyPr>
          <a:lstStyle/>
          <a:p>
            <a:pPr algn="ctr"/>
            <a:r>
              <a:rPr lang="en-US" sz="2800" b="1" dirty="0">
                <a:latin typeface="Bradley Hand ITC" panose="03070402050302030203" pitchFamily="66" charset="0"/>
              </a:rPr>
              <a:t>Making it Easy for </a:t>
            </a:r>
            <a:r>
              <a:rPr lang="en-US" sz="2800" b="1" dirty="0" smtClean="0">
                <a:latin typeface="Bradley Hand ITC" panose="03070402050302030203" pitchFamily="66" charset="0"/>
              </a:rPr>
              <a:t>You</a:t>
            </a:r>
            <a:endParaRPr lang="en-US" sz="2800" dirty="0">
              <a:latin typeface="Bradley Hand ITC" panose="03070402050302030203" pitchFamily="66" charset="0"/>
            </a:endParaRPr>
          </a:p>
        </p:txBody>
      </p:sp>
      <p:sp>
        <p:nvSpPr>
          <p:cNvPr id="9" name="Rectangle 8"/>
          <p:cNvSpPr/>
          <p:nvPr/>
        </p:nvSpPr>
        <p:spPr>
          <a:xfrm>
            <a:off x="682580" y="1996225"/>
            <a:ext cx="2614411" cy="90152"/>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2461" y="1874632"/>
            <a:ext cx="6336061" cy="4229954"/>
          </a:xfrm>
          <a:prstGeom prst="rect">
            <a:avLst/>
          </a:prstGeom>
        </p:spPr>
      </p:pic>
      <p:sp>
        <p:nvSpPr>
          <p:cNvPr id="11" name="TextBox 10"/>
          <p:cNvSpPr txBox="1"/>
          <p:nvPr/>
        </p:nvSpPr>
        <p:spPr>
          <a:xfrm>
            <a:off x="218940" y="2588654"/>
            <a:ext cx="4662153" cy="3139321"/>
          </a:xfrm>
          <a:prstGeom prst="rect">
            <a:avLst/>
          </a:prstGeom>
          <a:noFill/>
          <a:ln>
            <a:solidFill>
              <a:srgbClr val="2F1107"/>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b="1" dirty="0">
                <a:latin typeface="Eras Light ITC" panose="020B0402030504020804" pitchFamily="34" charset="0"/>
              </a:rPr>
              <a:t>If you choose to book easy with a Party Bus Rental Cost, make sure that the ease benefits you rather than the company. We highlight convenience as the purpose of our services, outside of transportation. Professional travel arrangements will deliver you promptly, with comfort and safety. Our vehicle fleet includes all sorts of models from a traditional limousine to a coach, so you’ll find the right machine to accommodate all required passengers in an appropriate and pleasing style. </a:t>
            </a:r>
          </a:p>
        </p:txBody>
      </p:sp>
    </p:spTree>
    <p:extLst>
      <p:ext uri="{BB962C8B-B14F-4D97-AF65-F5344CB8AC3E}">
        <p14:creationId xmlns:p14="http://schemas.microsoft.com/office/powerpoint/2010/main" val="4263314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183" y="263729"/>
            <a:ext cx="2061371" cy="777922"/>
          </a:xfrm>
          <a:prstGeom prst="rect">
            <a:avLst/>
          </a:prstGeom>
          <a:solidFill>
            <a:schemeClr val="bg1"/>
          </a:solidFill>
          <a:ln w="38100" cap="sq">
            <a:solidFill>
              <a:srgbClr val="653B22"/>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4462051" y="237972"/>
            <a:ext cx="7574508" cy="830997"/>
          </a:xfrm>
          <a:prstGeom prst="rect">
            <a:avLst/>
          </a:prstGeom>
          <a:solidFill>
            <a:srgbClr val="FFFFFF"/>
          </a:solidFill>
          <a:ln>
            <a:solidFill>
              <a:srgbClr val="653B22"/>
            </a:solidFill>
          </a:ln>
        </p:spPr>
        <p:txBody>
          <a:bodyPr wrap="square">
            <a:spAutoFit/>
          </a:bodyPr>
          <a:lstStyle/>
          <a:p>
            <a:pPr algn="ctr"/>
            <a:r>
              <a:rPr lang="en-US" sz="4800" dirty="0">
                <a:ln w="0"/>
                <a:effectLst>
                  <a:outerShdw blurRad="38100" dist="19050" dir="2700000" algn="tl" rotWithShape="0">
                    <a:schemeClr val="dk1">
                      <a:alpha val="40000"/>
                    </a:schemeClr>
                  </a:outerShdw>
                </a:effectLst>
                <a:latin typeface="Bookman Old Style" panose="02050604050505020204" pitchFamily="18" charset="0"/>
              </a:rPr>
              <a:t>PARTY BUS RENTAL DC</a:t>
            </a:r>
          </a:p>
        </p:txBody>
      </p:sp>
      <p:sp>
        <p:nvSpPr>
          <p:cNvPr id="6" name="Rectangle 5"/>
          <p:cNvSpPr/>
          <p:nvPr/>
        </p:nvSpPr>
        <p:spPr>
          <a:xfrm>
            <a:off x="0" y="1177774"/>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6812281"/>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075053" y="1442434"/>
            <a:ext cx="3992451" cy="523220"/>
          </a:xfrm>
          <a:prstGeom prst="rect">
            <a:avLst/>
          </a:prstGeom>
          <a:noFill/>
        </p:spPr>
        <p:txBody>
          <a:bodyPr wrap="square" rtlCol="0">
            <a:spAutoFit/>
          </a:bodyPr>
          <a:lstStyle/>
          <a:p>
            <a:pPr algn="ctr"/>
            <a:r>
              <a:rPr lang="en-US" sz="2800" b="1" dirty="0">
                <a:latin typeface="Bradley Hand ITC" panose="03070402050302030203" pitchFamily="66" charset="0"/>
              </a:rPr>
              <a:t>Maintaining </a:t>
            </a:r>
            <a:r>
              <a:rPr lang="en-US" sz="2800" b="1" dirty="0" smtClean="0">
                <a:latin typeface="Bradley Hand ITC" panose="03070402050302030203" pitchFamily="66" charset="0"/>
              </a:rPr>
              <a:t>Itineraries</a:t>
            </a:r>
            <a:endParaRPr lang="en-US" sz="2800" dirty="0">
              <a:latin typeface="Bradley Hand ITC" panose="03070402050302030203" pitchFamily="66" charset="0"/>
            </a:endParaRPr>
          </a:p>
        </p:txBody>
      </p:sp>
      <p:sp>
        <p:nvSpPr>
          <p:cNvPr id="9" name="Rectangle 8"/>
          <p:cNvSpPr/>
          <p:nvPr/>
        </p:nvSpPr>
        <p:spPr>
          <a:xfrm>
            <a:off x="8809149" y="1931831"/>
            <a:ext cx="2614411" cy="103031"/>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rotWithShape="1">
          <a:blip r:embed="rId3">
            <a:extLst>
              <a:ext uri="{BEBA8EAE-BF5A-486C-A8C5-ECC9F3942E4B}">
                <a14:imgProps xmlns:a14="http://schemas.microsoft.com/office/drawing/2010/main">
                  <a14:imgLayer r:embed="rId4">
                    <a14:imgEffect>
                      <a14:backgroundRemoval t="0" b="97523" l="9922" r="99220"/>
                    </a14:imgEffect>
                  </a14:imgLayer>
                </a14:imgProps>
              </a:ext>
              <a:ext uri="{28A0092B-C50C-407E-A947-70E740481C1C}">
                <a14:useLocalDpi xmlns:a14="http://schemas.microsoft.com/office/drawing/2010/main" val="0"/>
              </a:ext>
            </a:extLst>
          </a:blip>
          <a:srcRect l="39852"/>
          <a:stretch/>
        </p:blipFill>
        <p:spPr>
          <a:xfrm flipH="1">
            <a:off x="167424" y="2382593"/>
            <a:ext cx="7006819" cy="4194770"/>
          </a:xfrm>
          <a:prstGeom prst="rect">
            <a:avLst/>
          </a:prstGeom>
        </p:spPr>
      </p:pic>
      <p:sp>
        <p:nvSpPr>
          <p:cNvPr id="10" name="TextBox 9"/>
          <p:cNvSpPr txBox="1"/>
          <p:nvPr/>
        </p:nvSpPr>
        <p:spPr>
          <a:xfrm>
            <a:off x="7431109" y="2575775"/>
            <a:ext cx="4559122" cy="3693319"/>
          </a:xfrm>
          <a:prstGeom prst="rect">
            <a:avLst/>
          </a:prstGeom>
          <a:noFill/>
          <a:ln>
            <a:solidFill>
              <a:srgbClr val="2F1107"/>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b="1" dirty="0">
                <a:latin typeface="Eras Light ITC" panose="020B0402030504020804" pitchFamily="34" charset="0"/>
              </a:rPr>
              <a:t>Prom night is an occasion when time shouldn’t be wasted, and your travel arrangements must encourage the efficient use of the night. Our professional drivers will protect your time; they have familiarity with the area, use current navigational systems, and accept the significance of your experience and the role that they play. While you enjoy the prom experience, your plans become ours, and our background verified, drug tested, and extensively trained drivers will keep your plans on time whether you book party or charter buses for rent.</a:t>
            </a:r>
          </a:p>
        </p:txBody>
      </p:sp>
    </p:spTree>
    <p:extLst>
      <p:ext uri="{BB962C8B-B14F-4D97-AF65-F5344CB8AC3E}">
        <p14:creationId xmlns:p14="http://schemas.microsoft.com/office/powerpoint/2010/main" val="2605176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183" y="263729"/>
            <a:ext cx="2061371" cy="777922"/>
          </a:xfrm>
          <a:prstGeom prst="rect">
            <a:avLst/>
          </a:prstGeom>
          <a:solidFill>
            <a:schemeClr val="bg1"/>
          </a:solidFill>
          <a:ln w="38100" cap="sq">
            <a:solidFill>
              <a:srgbClr val="653B22"/>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4462051" y="237972"/>
            <a:ext cx="7574508" cy="830997"/>
          </a:xfrm>
          <a:prstGeom prst="rect">
            <a:avLst/>
          </a:prstGeom>
          <a:solidFill>
            <a:srgbClr val="FFFFFF"/>
          </a:solidFill>
          <a:ln>
            <a:solidFill>
              <a:srgbClr val="653B22"/>
            </a:solidFill>
          </a:ln>
        </p:spPr>
        <p:txBody>
          <a:bodyPr wrap="square">
            <a:spAutoFit/>
          </a:bodyPr>
          <a:lstStyle/>
          <a:p>
            <a:pPr algn="ctr"/>
            <a:r>
              <a:rPr lang="en-US" sz="4800" dirty="0">
                <a:ln w="0"/>
                <a:effectLst>
                  <a:outerShdw blurRad="38100" dist="19050" dir="2700000" algn="tl" rotWithShape="0">
                    <a:schemeClr val="dk1">
                      <a:alpha val="40000"/>
                    </a:schemeClr>
                  </a:outerShdw>
                </a:effectLst>
                <a:latin typeface="Bookman Old Style" panose="02050604050505020204" pitchFamily="18" charset="0"/>
              </a:rPr>
              <a:t>PARTY BUS RENTAL DC</a:t>
            </a:r>
          </a:p>
        </p:txBody>
      </p:sp>
      <p:sp>
        <p:nvSpPr>
          <p:cNvPr id="6" name="Rectangle 5"/>
          <p:cNvSpPr/>
          <p:nvPr/>
        </p:nvSpPr>
        <p:spPr>
          <a:xfrm>
            <a:off x="0" y="1177774"/>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6812281"/>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28789" y="1352282"/>
            <a:ext cx="4649273" cy="523220"/>
          </a:xfrm>
          <a:prstGeom prst="rect">
            <a:avLst/>
          </a:prstGeom>
          <a:noFill/>
        </p:spPr>
        <p:txBody>
          <a:bodyPr wrap="square" rtlCol="0">
            <a:spAutoFit/>
          </a:bodyPr>
          <a:lstStyle/>
          <a:p>
            <a:pPr algn="ctr"/>
            <a:r>
              <a:rPr lang="en-US" sz="2800" b="1" dirty="0">
                <a:latin typeface="Bradley Hand ITC" panose="03070402050302030203" pitchFamily="66" charset="0"/>
              </a:rPr>
              <a:t>Customizing Your Prom </a:t>
            </a:r>
            <a:r>
              <a:rPr lang="en-US" sz="2800" b="1" dirty="0" smtClean="0">
                <a:latin typeface="Bradley Hand ITC" panose="03070402050302030203" pitchFamily="66" charset="0"/>
              </a:rPr>
              <a:t>Ride</a:t>
            </a:r>
            <a:endParaRPr lang="en-US" sz="2800" dirty="0">
              <a:latin typeface="Bradley Hand ITC" panose="03070402050302030203" pitchFamily="66" charset="0"/>
            </a:endParaRPr>
          </a:p>
        </p:txBody>
      </p:sp>
      <p:sp>
        <p:nvSpPr>
          <p:cNvPr id="9" name="Rectangle 8"/>
          <p:cNvSpPr/>
          <p:nvPr/>
        </p:nvSpPr>
        <p:spPr>
          <a:xfrm>
            <a:off x="1068946" y="1957589"/>
            <a:ext cx="2614411" cy="103031"/>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334851" y="2640169"/>
            <a:ext cx="4572000" cy="2862322"/>
          </a:xfrm>
          <a:prstGeom prst="rect">
            <a:avLst/>
          </a:prstGeom>
          <a:noFill/>
          <a:ln>
            <a:solidFill>
              <a:srgbClr val="2F1107"/>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b="1" dirty="0">
                <a:latin typeface="Eras Light ITC" panose="020B0402030504020804" pitchFamily="34" charset="0"/>
              </a:rPr>
              <a:t>Having the option to customize your plans is a significant part of your prom transport. You can make sure that all of your friends enjoy a night to remember, beginning and ending with the ride in a </a:t>
            </a:r>
            <a:r>
              <a:rPr lang="en-US" b="1" u="sng" dirty="0">
                <a:latin typeface="Eras Light ITC" panose="020B0402030504020804" pitchFamily="34" charset="0"/>
                <a:hlinkClick r:id="rId3"/>
              </a:rPr>
              <a:t>DC party bus</a:t>
            </a:r>
            <a:r>
              <a:rPr lang="en-US" b="1" dirty="0">
                <a:latin typeface="Eras Light ITC" panose="020B0402030504020804" pitchFamily="34" charset="0"/>
              </a:rPr>
              <a:t> or charter bus. We provide around the clock customer service accessibility, and we attempt to honor all requests and immediately resolve problems. We invite requests with limited notice as well as providing immediate invoicing</a:t>
            </a:r>
            <a:r>
              <a:rPr lang="en-US" b="1" dirty="0" smtClean="0">
                <a:latin typeface="Eras Light ITC" panose="020B0402030504020804" pitchFamily="34" charset="0"/>
              </a:rPr>
              <a:t>.</a:t>
            </a:r>
            <a:endParaRPr lang="en-US" b="1" dirty="0">
              <a:latin typeface="Eras Light ITC" panose="020B0402030504020804" pitchFamily="34" charset="0"/>
            </a:endParaRPr>
          </a:p>
        </p:txBody>
      </p:sp>
      <p:pic>
        <p:nvPicPr>
          <p:cNvPr id="10" name="Picture 9"/>
          <p:cNvPicPr>
            <a:picLocks noChangeAspect="1"/>
          </p:cNvPicPr>
          <p:nvPr/>
        </p:nvPicPr>
        <p:blipFill rotWithShape="1">
          <a:blip r:embed="rId4">
            <a:extLst>
              <a:ext uri="{BEBA8EAE-BF5A-486C-A8C5-ECC9F3942E4B}">
                <a14:imgProps xmlns:a14="http://schemas.microsoft.com/office/drawing/2010/main">
                  <a14:imgLayer r:embed="rId5">
                    <a14:imgEffect>
                      <a14:backgroundRemoval t="1667" b="90000" l="4250" r="98500"/>
                    </a14:imgEffect>
                  </a14:imgLayer>
                </a14:imgProps>
              </a:ext>
              <a:ext uri="{28A0092B-C50C-407E-A947-70E740481C1C}">
                <a14:useLocalDpi xmlns:a14="http://schemas.microsoft.com/office/drawing/2010/main" val="0"/>
              </a:ext>
            </a:extLst>
          </a:blip>
          <a:srcRect l="5915" t="26874" r="4000" b="29634"/>
          <a:stretch/>
        </p:blipFill>
        <p:spPr>
          <a:xfrm>
            <a:off x="5327560" y="3490176"/>
            <a:ext cx="6864440" cy="2485622"/>
          </a:xfrm>
          <a:prstGeom prst="rect">
            <a:avLst/>
          </a:prstGeom>
        </p:spPr>
      </p:pic>
      <p:pic>
        <p:nvPicPr>
          <p:cNvPr id="11" name="Picture 10"/>
          <p:cNvPicPr>
            <a:picLocks noChangeAspect="1"/>
          </p:cNvPicPr>
          <p:nvPr/>
        </p:nvPicPr>
        <p:blipFill rotWithShape="1">
          <a:blip r:embed="rId6">
            <a:extLst>
              <a:ext uri="{28A0092B-C50C-407E-A947-70E740481C1C}">
                <a14:useLocalDpi xmlns:a14="http://schemas.microsoft.com/office/drawing/2010/main" val="0"/>
              </a:ext>
            </a:extLst>
          </a:blip>
          <a:srcRect l="16723" t="5789" r="16439" b="72004"/>
          <a:stretch/>
        </p:blipFill>
        <p:spPr>
          <a:xfrm>
            <a:off x="5318974" y="2189409"/>
            <a:ext cx="6722771" cy="978794"/>
          </a:xfrm>
          <a:prstGeom prst="rect">
            <a:avLst/>
          </a:prstGeom>
        </p:spPr>
      </p:pic>
    </p:spTree>
    <p:extLst>
      <p:ext uri="{BB962C8B-B14F-4D97-AF65-F5344CB8AC3E}">
        <p14:creationId xmlns:p14="http://schemas.microsoft.com/office/powerpoint/2010/main" val="1306898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183" y="263729"/>
            <a:ext cx="2061371" cy="777922"/>
          </a:xfrm>
          <a:prstGeom prst="rect">
            <a:avLst/>
          </a:prstGeom>
          <a:solidFill>
            <a:schemeClr val="bg1"/>
          </a:solidFill>
          <a:ln w="38100" cap="sq">
            <a:solidFill>
              <a:srgbClr val="653B22"/>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4462051" y="237972"/>
            <a:ext cx="7574508" cy="830997"/>
          </a:xfrm>
          <a:prstGeom prst="rect">
            <a:avLst/>
          </a:prstGeom>
          <a:solidFill>
            <a:srgbClr val="FFFFFF"/>
          </a:solidFill>
          <a:ln>
            <a:solidFill>
              <a:srgbClr val="653B22"/>
            </a:solidFill>
          </a:ln>
        </p:spPr>
        <p:txBody>
          <a:bodyPr wrap="square">
            <a:spAutoFit/>
          </a:bodyPr>
          <a:lstStyle/>
          <a:p>
            <a:pPr algn="ctr"/>
            <a:r>
              <a:rPr lang="en-US" sz="4800" dirty="0">
                <a:ln w="0"/>
                <a:effectLst>
                  <a:outerShdw blurRad="38100" dist="19050" dir="2700000" algn="tl" rotWithShape="0">
                    <a:schemeClr val="dk1">
                      <a:alpha val="40000"/>
                    </a:schemeClr>
                  </a:outerShdw>
                </a:effectLst>
                <a:latin typeface="Bookman Old Style" panose="02050604050505020204" pitchFamily="18" charset="0"/>
              </a:rPr>
              <a:t>PARTY BUS RENTAL DC</a:t>
            </a:r>
          </a:p>
        </p:txBody>
      </p:sp>
      <p:sp>
        <p:nvSpPr>
          <p:cNvPr id="6" name="Rectangle 5"/>
          <p:cNvSpPr/>
          <p:nvPr/>
        </p:nvSpPr>
        <p:spPr>
          <a:xfrm>
            <a:off x="0" y="1177774"/>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6812281"/>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8986" y="1524201"/>
            <a:ext cx="5074275" cy="5074275"/>
          </a:xfrm>
          <a:prstGeom prst="rect">
            <a:avLst/>
          </a:prstGeom>
        </p:spPr>
      </p:pic>
      <p:sp>
        <p:nvSpPr>
          <p:cNvPr id="3" name="Rectangle 2"/>
          <p:cNvSpPr/>
          <p:nvPr/>
        </p:nvSpPr>
        <p:spPr>
          <a:xfrm>
            <a:off x="343437" y="2258792"/>
            <a:ext cx="5915696" cy="3970318"/>
          </a:xfrm>
          <a:prstGeom prst="rect">
            <a:avLst/>
          </a:prstGeom>
          <a:ln>
            <a:solidFill>
              <a:srgbClr val="2F1107"/>
            </a:solidFill>
          </a:ln>
        </p:spPr>
        <p:txBody>
          <a:bodyPr wrap="square">
            <a:spAutoFit/>
          </a:bodyPr>
          <a:lstStyle/>
          <a:p>
            <a:pPr algn="ctr"/>
            <a:r>
              <a:rPr lang="en-US" sz="3600" b="1" dirty="0" smtClean="0">
                <a:ln w="0"/>
                <a:effectLst>
                  <a:outerShdw blurRad="38100" dist="19050" dir="2700000" algn="tl" rotWithShape="0">
                    <a:schemeClr val="dk1">
                      <a:alpha val="40000"/>
                    </a:schemeClr>
                  </a:outerShdw>
                </a:effectLst>
                <a:latin typeface="Myriad Pro Light" panose="020B0603030403020204" pitchFamily="34" charset="0"/>
              </a:rPr>
              <a:t>CALL:</a:t>
            </a:r>
          </a:p>
          <a:p>
            <a:pPr algn="ctr"/>
            <a:r>
              <a:rPr lang="en-US" sz="3600" b="1" dirty="0" smtClean="0">
                <a:ln w="0"/>
                <a:effectLst>
                  <a:outerShdw blurRad="38100" dist="19050" dir="2700000" algn="tl" rotWithShape="0">
                    <a:schemeClr val="dk1">
                      <a:alpha val="40000"/>
                    </a:schemeClr>
                  </a:outerShdw>
                </a:effectLst>
                <a:latin typeface="Myriad Pro Light" panose="020B0603030403020204" pitchFamily="34" charset="0"/>
              </a:rPr>
              <a:t> TOLL FREE: 1.866.818.2293</a:t>
            </a:r>
          </a:p>
          <a:p>
            <a:pPr algn="ctr"/>
            <a:r>
              <a:rPr lang="en-US" sz="3600" b="1" dirty="0" smtClean="0">
                <a:ln w="0"/>
                <a:effectLst>
                  <a:outerShdw blurRad="38100" dist="19050" dir="2700000" algn="tl" rotWithShape="0">
                    <a:schemeClr val="dk1">
                      <a:alpha val="40000"/>
                    </a:schemeClr>
                  </a:outerShdw>
                </a:effectLst>
                <a:latin typeface="Myriad Pro Light" panose="020B0603030403020204" pitchFamily="34" charset="0"/>
              </a:rPr>
              <a:t>    LOCAL: 1.202.765.2352</a:t>
            </a:r>
          </a:p>
          <a:p>
            <a:pPr algn="ctr"/>
            <a:r>
              <a:rPr lang="en-US" sz="3600" b="1" dirty="0" smtClean="0">
                <a:ln w="0"/>
                <a:effectLst>
                  <a:outerShdw blurRad="38100" dist="19050" dir="2700000" algn="tl" rotWithShape="0">
                    <a:schemeClr val="dk1">
                      <a:alpha val="40000"/>
                    </a:schemeClr>
                  </a:outerShdw>
                </a:effectLst>
                <a:latin typeface="Myriad Pro Light" panose="020B0603030403020204" pitchFamily="34" charset="0"/>
              </a:rPr>
              <a:t>EMAIL:</a:t>
            </a:r>
          </a:p>
          <a:p>
            <a:pPr algn="ctr"/>
            <a:r>
              <a:rPr lang="en-US" sz="3600" b="1" dirty="0" smtClean="0">
                <a:ln w="0"/>
                <a:effectLst>
                  <a:outerShdw blurRad="38100" dist="19050" dir="2700000" algn="tl" rotWithShape="0">
                    <a:schemeClr val="dk1">
                      <a:alpha val="40000"/>
                    </a:schemeClr>
                  </a:outerShdw>
                </a:effectLst>
                <a:latin typeface="Myriad Pro Light" panose="020B0603030403020204" pitchFamily="34" charset="0"/>
              </a:rPr>
              <a:t> info@partybusrentaldc.com</a:t>
            </a:r>
          </a:p>
          <a:p>
            <a:pPr algn="ctr"/>
            <a:r>
              <a:rPr lang="en-US" sz="3600" b="1" dirty="0" smtClean="0">
                <a:ln w="0"/>
                <a:effectLst>
                  <a:outerShdw blurRad="38100" dist="19050" dir="2700000" algn="tl" rotWithShape="0">
                    <a:schemeClr val="dk1">
                      <a:alpha val="40000"/>
                    </a:schemeClr>
                  </a:outerShdw>
                </a:effectLst>
                <a:latin typeface="Myriad Pro Light" panose="020B0603030403020204" pitchFamily="34" charset="0"/>
              </a:rPr>
              <a:t>WEB SITE: </a:t>
            </a:r>
          </a:p>
          <a:p>
            <a:pPr algn="ctr"/>
            <a:r>
              <a:rPr lang="en-US" sz="3600" b="1" dirty="0" smtClean="0">
                <a:ln w="0"/>
                <a:effectLst>
                  <a:outerShdw blurRad="38100" dist="19050" dir="2700000" algn="tl" rotWithShape="0">
                    <a:schemeClr val="dk1">
                      <a:alpha val="40000"/>
                    </a:schemeClr>
                  </a:outerShdw>
                </a:effectLst>
                <a:latin typeface="Myriad Pro Light" panose="020B0603030403020204" pitchFamily="34" charset="0"/>
              </a:rPr>
              <a:t>http://partybusrentaldc.com</a:t>
            </a:r>
            <a:endParaRPr lang="en-US" sz="3600" b="1" dirty="0">
              <a:ln w="0"/>
              <a:effectLst>
                <a:outerShdw blurRad="38100" dist="19050" dir="2700000" algn="tl" rotWithShape="0">
                  <a:schemeClr val="dk1">
                    <a:alpha val="40000"/>
                  </a:schemeClr>
                </a:outerShdw>
              </a:effectLst>
              <a:latin typeface="Myriad Pro Light" panose="020B0603030403020204" pitchFamily="34" charset="0"/>
            </a:endParaRPr>
          </a:p>
        </p:txBody>
      </p:sp>
    </p:spTree>
    <p:extLst>
      <p:ext uri="{BB962C8B-B14F-4D97-AF65-F5344CB8AC3E}">
        <p14:creationId xmlns:p14="http://schemas.microsoft.com/office/powerpoint/2010/main" val="527686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183" y="263729"/>
            <a:ext cx="2061371" cy="777922"/>
          </a:xfrm>
          <a:prstGeom prst="rect">
            <a:avLst/>
          </a:prstGeom>
          <a:solidFill>
            <a:schemeClr val="bg1"/>
          </a:solidFill>
          <a:ln w="38100" cap="sq">
            <a:solidFill>
              <a:srgbClr val="653B22"/>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4462051" y="237972"/>
            <a:ext cx="7574508" cy="830997"/>
          </a:xfrm>
          <a:prstGeom prst="rect">
            <a:avLst/>
          </a:prstGeom>
          <a:solidFill>
            <a:srgbClr val="FFFFFF"/>
          </a:solidFill>
          <a:ln>
            <a:solidFill>
              <a:srgbClr val="653B22"/>
            </a:solidFill>
          </a:ln>
        </p:spPr>
        <p:txBody>
          <a:bodyPr wrap="square">
            <a:spAutoFit/>
          </a:bodyPr>
          <a:lstStyle/>
          <a:p>
            <a:pPr algn="ctr"/>
            <a:r>
              <a:rPr lang="en-US" sz="4800" dirty="0">
                <a:ln w="0"/>
                <a:effectLst>
                  <a:outerShdw blurRad="38100" dist="19050" dir="2700000" algn="tl" rotWithShape="0">
                    <a:schemeClr val="dk1">
                      <a:alpha val="40000"/>
                    </a:schemeClr>
                  </a:outerShdw>
                </a:effectLst>
                <a:latin typeface="Bookman Old Style" panose="02050604050505020204" pitchFamily="18" charset="0"/>
              </a:rPr>
              <a:t>PARTY BUS RENTAL DC</a:t>
            </a:r>
          </a:p>
        </p:txBody>
      </p:sp>
      <p:sp>
        <p:nvSpPr>
          <p:cNvPr id="6" name="Rectangle 5"/>
          <p:cNvSpPr/>
          <p:nvPr/>
        </p:nvSpPr>
        <p:spPr>
          <a:xfrm>
            <a:off x="0" y="1177774"/>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6812281"/>
            <a:ext cx="12192000" cy="45719"/>
          </a:xfrm>
          <a:prstGeom prst="rect">
            <a:avLst/>
          </a:prstGeom>
          <a:solidFill>
            <a:srgbClr val="2F1107"/>
          </a:solidFill>
          <a:ln>
            <a:solidFill>
              <a:srgbClr val="2F11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6226" y="1548098"/>
            <a:ext cx="8190964" cy="5074399"/>
          </a:xfrm>
          <a:prstGeom prst="rect">
            <a:avLst/>
          </a:prstGeom>
        </p:spPr>
      </p:pic>
    </p:spTree>
    <p:extLst>
      <p:ext uri="{BB962C8B-B14F-4D97-AF65-F5344CB8AC3E}">
        <p14:creationId xmlns:p14="http://schemas.microsoft.com/office/powerpoint/2010/main" val="29437280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455</Words>
  <Application>Microsoft Office PowerPoint</Application>
  <PresentationFormat>Widescreen</PresentationFormat>
  <Paragraphs>29</Paragraphs>
  <Slides>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Arial</vt:lpstr>
      <vt:lpstr>Bookman Old Style</vt:lpstr>
      <vt:lpstr>Bradley Hand ITC</vt:lpstr>
      <vt:lpstr>Calibri</vt:lpstr>
      <vt:lpstr>Calibri Light</vt:lpstr>
      <vt:lpstr>Eras Light ITC</vt:lpstr>
      <vt:lpstr>Myriad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vishal narwal</dc:creator>
  <cp:lastModifiedBy>vishal narwal</cp:lastModifiedBy>
  <cp:revision>5</cp:revision>
  <dcterms:created xsi:type="dcterms:W3CDTF">2017-06-20T07:17:16Z</dcterms:created>
  <dcterms:modified xsi:type="dcterms:W3CDTF">2017-06-20T07:54:58Z</dcterms:modified>
</cp:coreProperties>
</file>