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Playfair Display"/>
      <p:regular r:id="rId20"/>
      <p:bold r:id="rId21"/>
      <p:italic r:id="rId22"/>
      <p:boldItalic r:id="rId23"/>
    </p:embeddedFont>
    <p:embeddedFont>
      <p:font typeface="Montserrat"/>
      <p:regular r:id="rId24"/>
      <p:bold r:id="rId25"/>
      <p:italic r:id="rId26"/>
      <p:boldItalic r:id="rId27"/>
    </p:embeddedFont>
    <p:embeddedFont>
      <p:font typeface="Tahoma"/>
      <p:regular r:id="rId28"/>
      <p:bold r:id="rId29"/>
    </p:embeddedFont>
    <p:embeddedFont>
      <p:font typeface="Lexend"/>
      <p:regular r:id="rId30"/>
      <p:bold r:id="rId31"/>
    </p:embeddedFont>
    <p:embeddedFont>
      <p:font typeface="Oswald"/>
      <p:regular r:id="rId32"/>
      <p:bold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ayfairDisplay-regular.fntdata"/><Relationship Id="rId22" Type="http://schemas.openxmlformats.org/officeDocument/2006/relationships/font" Target="fonts/PlayfairDisplay-italic.fntdata"/><Relationship Id="rId21" Type="http://schemas.openxmlformats.org/officeDocument/2006/relationships/font" Target="fonts/PlayfairDisplay-bold.fntdata"/><Relationship Id="rId24" Type="http://schemas.openxmlformats.org/officeDocument/2006/relationships/font" Target="fonts/Montserrat-regular.fntdata"/><Relationship Id="rId23" Type="http://schemas.openxmlformats.org/officeDocument/2006/relationships/font" Target="fonts/PlayfairDisplay-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ontserrat-italic.fntdata"/><Relationship Id="rId25" Type="http://schemas.openxmlformats.org/officeDocument/2006/relationships/font" Target="fonts/Montserrat-bold.fntdata"/><Relationship Id="rId28" Type="http://schemas.openxmlformats.org/officeDocument/2006/relationships/font" Target="fonts/Tahoma-regular.fntdata"/><Relationship Id="rId27" Type="http://schemas.openxmlformats.org/officeDocument/2006/relationships/font" Target="fonts/Montserrat-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Tahoma-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exend-bold.fntdata"/><Relationship Id="rId30" Type="http://schemas.openxmlformats.org/officeDocument/2006/relationships/font" Target="fonts/Lexend-regular.fntdata"/><Relationship Id="rId11" Type="http://schemas.openxmlformats.org/officeDocument/2006/relationships/slide" Target="slides/slide6.xml"/><Relationship Id="rId33" Type="http://schemas.openxmlformats.org/officeDocument/2006/relationships/font" Target="fonts/Oswald-bold.fntdata"/><Relationship Id="rId10" Type="http://schemas.openxmlformats.org/officeDocument/2006/relationships/slide" Target="slides/slide5.xml"/><Relationship Id="rId32" Type="http://schemas.openxmlformats.org/officeDocument/2006/relationships/font" Target="fonts/Oswald-regular.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1515204ce22_0_6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1515204ce22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9e3023b36e_0_5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9e3023b36e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9e3023b36e_0_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29e3023b36e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9e3023b36e_0_6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9e3023b36e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9e3023b36e_0_6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9e3023b36e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2efdc2797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2efdc2797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c6f972163_0_3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c6f972163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515204ce22_0_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515204ce22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515204ce22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1515204ce22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5ed12aebfa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25ed12aeb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5ed12aebfa_0_1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5ed12aebf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9e3023b36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9e3023b36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9e3023b36e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9e3023b36e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9e3023b36e_0_4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9e3023b36e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4286250" y="0"/>
            <a:ext cx="723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4358475" y="0"/>
            <a:ext cx="3853200" cy="51435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44250" y="1403850"/>
            <a:ext cx="8455500" cy="21468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algn="ctr">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algn="ctr">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algn="ctr">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algn="ctr">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algn="ctr">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algn="ctr">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algn="ctr">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algn="ctr">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3" name="Google Shape;13;p2"/>
          <p:cNvSpPr txBox="1"/>
          <p:nvPr>
            <p:ph idx="1" type="subTitle"/>
          </p:nvPr>
        </p:nvSpPr>
        <p:spPr>
          <a:xfrm>
            <a:off x="344250" y="3550650"/>
            <a:ext cx="4910100" cy="577800"/>
          </a:xfrm>
          <a:prstGeom prst="rect">
            <a:avLst/>
          </a:prstGeom>
          <a:solidFill>
            <a:schemeClr val="dk2"/>
          </a:solidFill>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4" name="Google Shape;14;p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999925"/>
            <a:ext cx="8520600" cy="2146200"/>
          </a:xfrm>
          <a:prstGeom prst="rect">
            <a:avLst/>
          </a:prstGeom>
        </p:spPr>
        <p:txBody>
          <a:bodyPr anchorCtr="0" anchor="b" bIns="91425" lIns="91425" spcFirstLastPara="1" rIns="91425" wrap="square" tIns="91425">
            <a:noAutofit/>
          </a:bodyPr>
          <a:lstStyle>
            <a:lvl1pPr lvl="0" algn="ctr">
              <a:spcBef>
                <a:spcPts val="0"/>
              </a:spcBef>
              <a:spcAft>
                <a:spcPts val="0"/>
              </a:spcAft>
              <a:buSzPts val="14000"/>
              <a:buFont typeface="Montserrat"/>
              <a:buNone/>
              <a:defRPr sz="14000">
                <a:latin typeface="Montserrat"/>
                <a:ea typeface="Montserrat"/>
                <a:cs typeface="Montserrat"/>
                <a:sym typeface="Montserrat"/>
              </a:defRPr>
            </a:lvl1pPr>
            <a:lvl2pPr lvl="1" algn="ctr">
              <a:spcBef>
                <a:spcPts val="0"/>
              </a:spcBef>
              <a:spcAft>
                <a:spcPts val="0"/>
              </a:spcAft>
              <a:buSzPts val="14000"/>
              <a:buFont typeface="Montserrat"/>
              <a:buNone/>
              <a:defRPr sz="14000">
                <a:latin typeface="Montserrat"/>
                <a:ea typeface="Montserrat"/>
                <a:cs typeface="Montserrat"/>
                <a:sym typeface="Montserrat"/>
              </a:defRPr>
            </a:lvl2pPr>
            <a:lvl3pPr lvl="2" algn="ctr">
              <a:spcBef>
                <a:spcPts val="0"/>
              </a:spcBef>
              <a:spcAft>
                <a:spcPts val="0"/>
              </a:spcAft>
              <a:buSzPts val="14000"/>
              <a:buFont typeface="Montserrat"/>
              <a:buNone/>
              <a:defRPr sz="14000">
                <a:latin typeface="Montserrat"/>
                <a:ea typeface="Montserrat"/>
                <a:cs typeface="Montserrat"/>
                <a:sym typeface="Montserrat"/>
              </a:defRPr>
            </a:lvl3pPr>
            <a:lvl4pPr lvl="3" algn="ctr">
              <a:spcBef>
                <a:spcPts val="0"/>
              </a:spcBef>
              <a:spcAft>
                <a:spcPts val="0"/>
              </a:spcAft>
              <a:buSzPts val="14000"/>
              <a:buFont typeface="Montserrat"/>
              <a:buNone/>
              <a:defRPr sz="14000">
                <a:latin typeface="Montserrat"/>
                <a:ea typeface="Montserrat"/>
                <a:cs typeface="Montserrat"/>
                <a:sym typeface="Montserrat"/>
              </a:defRPr>
            </a:lvl4pPr>
            <a:lvl5pPr lvl="4" algn="ctr">
              <a:spcBef>
                <a:spcPts val="0"/>
              </a:spcBef>
              <a:spcAft>
                <a:spcPts val="0"/>
              </a:spcAft>
              <a:buSzPts val="14000"/>
              <a:buFont typeface="Montserrat"/>
              <a:buNone/>
              <a:defRPr sz="14000">
                <a:latin typeface="Montserrat"/>
                <a:ea typeface="Montserrat"/>
                <a:cs typeface="Montserrat"/>
                <a:sym typeface="Montserrat"/>
              </a:defRPr>
            </a:lvl5pPr>
            <a:lvl6pPr lvl="5" algn="ctr">
              <a:spcBef>
                <a:spcPts val="0"/>
              </a:spcBef>
              <a:spcAft>
                <a:spcPts val="0"/>
              </a:spcAft>
              <a:buSzPts val="14000"/>
              <a:buFont typeface="Montserrat"/>
              <a:buNone/>
              <a:defRPr sz="14000">
                <a:latin typeface="Montserrat"/>
                <a:ea typeface="Montserrat"/>
                <a:cs typeface="Montserrat"/>
                <a:sym typeface="Montserrat"/>
              </a:defRPr>
            </a:lvl6pPr>
            <a:lvl7pPr lvl="6" algn="ctr">
              <a:spcBef>
                <a:spcPts val="0"/>
              </a:spcBef>
              <a:spcAft>
                <a:spcPts val="0"/>
              </a:spcAft>
              <a:buSzPts val="14000"/>
              <a:buFont typeface="Montserrat"/>
              <a:buNone/>
              <a:defRPr sz="14000">
                <a:latin typeface="Montserrat"/>
                <a:ea typeface="Montserrat"/>
                <a:cs typeface="Montserrat"/>
                <a:sym typeface="Montserrat"/>
              </a:defRPr>
            </a:lvl7pPr>
            <a:lvl8pPr lvl="7" algn="ctr">
              <a:spcBef>
                <a:spcPts val="0"/>
              </a:spcBef>
              <a:spcAft>
                <a:spcPts val="0"/>
              </a:spcAft>
              <a:buSzPts val="14000"/>
              <a:buFont typeface="Montserrat"/>
              <a:buNone/>
              <a:defRPr sz="14000">
                <a:latin typeface="Montserrat"/>
                <a:ea typeface="Montserrat"/>
                <a:cs typeface="Montserrat"/>
                <a:sym typeface="Montserrat"/>
              </a:defRPr>
            </a:lvl8pPr>
            <a:lvl9pPr lvl="8"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0" name="Google Shape;50;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highlight>
                  <a:schemeClr val="dk1"/>
                </a:highlight>
              </a:defRPr>
            </a:lvl1pPr>
            <a:lvl2pPr indent="-317500" lvl="1" marL="914400" algn="ctr">
              <a:spcBef>
                <a:spcPts val="1600"/>
              </a:spcBef>
              <a:spcAft>
                <a:spcPts val="0"/>
              </a:spcAft>
              <a:buSzPts val="1400"/>
              <a:buChar char="○"/>
              <a:defRPr>
                <a:highlight>
                  <a:schemeClr val="dk1"/>
                </a:highlight>
              </a:defRPr>
            </a:lvl2pPr>
            <a:lvl3pPr indent="-317500" lvl="2" marL="1371600" algn="ctr">
              <a:spcBef>
                <a:spcPts val="1600"/>
              </a:spcBef>
              <a:spcAft>
                <a:spcPts val="0"/>
              </a:spcAft>
              <a:buSzPts val="1400"/>
              <a:buChar char="■"/>
              <a:defRPr>
                <a:highlight>
                  <a:schemeClr val="dk1"/>
                </a:highlight>
              </a:defRPr>
            </a:lvl3pPr>
            <a:lvl4pPr indent="-317500" lvl="3" marL="1828800" algn="ctr">
              <a:spcBef>
                <a:spcPts val="1600"/>
              </a:spcBef>
              <a:spcAft>
                <a:spcPts val="0"/>
              </a:spcAft>
              <a:buSzPts val="1400"/>
              <a:buChar char="●"/>
              <a:defRPr>
                <a:highlight>
                  <a:schemeClr val="dk1"/>
                </a:highlight>
              </a:defRPr>
            </a:lvl4pPr>
            <a:lvl5pPr indent="-317500" lvl="4" marL="2286000" algn="ctr">
              <a:spcBef>
                <a:spcPts val="1600"/>
              </a:spcBef>
              <a:spcAft>
                <a:spcPts val="0"/>
              </a:spcAft>
              <a:buSzPts val="1400"/>
              <a:buChar char="○"/>
              <a:defRPr>
                <a:highlight>
                  <a:schemeClr val="dk1"/>
                </a:highlight>
              </a:defRPr>
            </a:lvl5pPr>
            <a:lvl6pPr indent="-317500" lvl="5" marL="2743200" algn="ctr">
              <a:spcBef>
                <a:spcPts val="1600"/>
              </a:spcBef>
              <a:spcAft>
                <a:spcPts val="0"/>
              </a:spcAft>
              <a:buSzPts val="1400"/>
              <a:buChar char="■"/>
              <a:defRPr>
                <a:highlight>
                  <a:schemeClr val="dk1"/>
                </a:highlight>
              </a:defRPr>
            </a:lvl6pPr>
            <a:lvl7pPr indent="-317500" lvl="6" marL="3200400" algn="ctr">
              <a:spcBef>
                <a:spcPts val="1600"/>
              </a:spcBef>
              <a:spcAft>
                <a:spcPts val="0"/>
              </a:spcAft>
              <a:buSzPts val="1400"/>
              <a:buChar char="●"/>
              <a:defRPr>
                <a:highlight>
                  <a:schemeClr val="dk1"/>
                </a:highlight>
              </a:defRPr>
            </a:lvl7pPr>
            <a:lvl8pPr indent="-317500" lvl="7" marL="3657600" algn="ctr">
              <a:spcBef>
                <a:spcPts val="1600"/>
              </a:spcBef>
              <a:spcAft>
                <a:spcPts val="0"/>
              </a:spcAft>
              <a:buSzPts val="1400"/>
              <a:buChar char="○"/>
              <a:defRPr>
                <a:highlight>
                  <a:schemeClr val="dk1"/>
                </a:highlight>
              </a:defRPr>
            </a:lvl8pPr>
            <a:lvl9pPr indent="-317500" lvl="8" marL="4114800" algn="ctr">
              <a:spcBef>
                <a:spcPts val="1600"/>
              </a:spcBef>
              <a:spcAft>
                <a:spcPts val="1600"/>
              </a:spcAft>
              <a:buSzPts val="1400"/>
              <a:buChar char="■"/>
              <a:defRPr>
                <a:highlight>
                  <a:schemeClr val="dk1"/>
                </a:highlight>
              </a:defRPr>
            </a:lvl9pPr>
          </a:lstStyle>
          <a:p/>
        </p:txBody>
      </p:sp>
      <p:sp>
        <p:nvSpPr>
          <p:cNvPr id="51" name="Google Shape;51;p1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5"/>
        </a:solidFill>
      </p:bgPr>
    </p:bg>
    <p:spTree>
      <p:nvGrpSpPr>
        <p:cNvPr id="15" name="Shape 15"/>
        <p:cNvGrpSpPr/>
        <p:nvPr/>
      </p:nvGrpSpPr>
      <p:grpSpPr>
        <a:xfrm>
          <a:off x="0" y="0"/>
          <a:ext cx="0" cy="0"/>
          <a:chOff x="0" y="0"/>
          <a:chExt cx="0" cy="0"/>
        </a:xfrm>
      </p:grpSpPr>
      <p:sp>
        <p:nvSpPr>
          <p:cNvPr id="16" name="Google Shape;16;p3"/>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18" name="Google Shape;18;p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1" name="Google Shape;21;p4"/>
          <p:cNvSpPr txBox="1"/>
          <p:nvPr>
            <p:ph idx="1" type="body"/>
          </p:nvPr>
        </p:nvSpPr>
        <p:spPr>
          <a:xfrm>
            <a:off x="311700" y="1234075"/>
            <a:ext cx="8520600" cy="33348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2" name="Google Shape;22;p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5" name="Google Shape;25;p5"/>
          <p:cNvSpPr txBox="1"/>
          <p:nvPr>
            <p:ph idx="1" type="body"/>
          </p:nvPr>
        </p:nvSpPr>
        <p:spPr>
          <a:xfrm>
            <a:off x="311700" y="1234050"/>
            <a:ext cx="3999900" cy="33348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6" name="Google Shape;26;p5"/>
          <p:cNvSpPr txBox="1"/>
          <p:nvPr>
            <p:ph idx="2" type="body"/>
          </p:nvPr>
        </p:nvSpPr>
        <p:spPr>
          <a:xfrm>
            <a:off x="4832400" y="1234050"/>
            <a:ext cx="3999900" cy="33348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0" name="Google Shape;30;p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37" name="Google Shape;37;p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9"/>
          <p:cNvSpPr txBox="1"/>
          <p:nvPr>
            <p:ph type="title"/>
          </p:nvPr>
        </p:nvSpPr>
        <p:spPr>
          <a:xfrm>
            <a:off x="265500" y="1081675"/>
            <a:ext cx="4045200" cy="17862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highlight>
                  <a:schemeClr val="lt1"/>
                </a:highlight>
              </a:defRPr>
            </a:lvl1pPr>
            <a:lvl2pPr indent="-317500" lvl="1" marL="914400">
              <a:spcBef>
                <a:spcPts val="1600"/>
              </a:spcBef>
              <a:spcAft>
                <a:spcPts val="0"/>
              </a:spcAft>
              <a:buSzPts val="1400"/>
              <a:buChar char="○"/>
              <a:defRPr>
                <a:highlight>
                  <a:schemeClr val="lt1"/>
                </a:highlight>
              </a:defRPr>
            </a:lvl2pPr>
            <a:lvl3pPr indent="-317500" lvl="2" marL="1371600">
              <a:spcBef>
                <a:spcPts val="1600"/>
              </a:spcBef>
              <a:spcAft>
                <a:spcPts val="0"/>
              </a:spcAft>
              <a:buSzPts val="1400"/>
              <a:buChar char="■"/>
              <a:defRPr>
                <a:highlight>
                  <a:schemeClr val="lt1"/>
                </a:highlight>
              </a:defRPr>
            </a:lvl3pPr>
            <a:lvl4pPr indent="-317500" lvl="3" marL="1828800">
              <a:spcBef>
                <a:spcPts val="1600"/>
              </a:spcBef>
              <a:spcAft>
                <a:spcPts val="0"/>
              </a:spcAft>
              <a:buSzPts val="1400"/>
              <a:buChar char="●"/>
              <a:defRPr>
                <a:highlight>
                  <a:schemeClr val="lt1"/>
                </a:highlight>
              </a:defRPr>
            </a:lvl4pPr>
            <a:lvl5pPr indent="-317500" lvl="4" marL="2286000">
              <a:spcBef>
                <a:spcPts val="1600"/>
              </a:spcBef>
              <a:spcAft>
                <a:spcPts val="0"/>
              </a:spcAft>
              <a:buSzPts val="1400"/>
              <a:buChar char="○"/>
              <a:defRPr>
                <a:highlight>
                  <a:schemeClr val="lt1"/>
                </a:highlight>
              </a:defRPr>
            </a:lvl5pPr>
            <a:lvl6pPr indent="-317500" lvl="5" marL="2743200">
              <a:spcBef>
                <a:spcPts val="1600"/>
              </a:spcBef>
              <a:spcAft>
                <a:spcPts val="0"/>
              </a:spcAft>
              <a:buSzPts val="1400"/>
              <a:buChar char="■"/>
              <a:defRPr>
                <a:highlight>
                  <a:schemeClr val="lt1"/>
                </a:highlight>
              </a:defRPr>
            </a:lvl6pPr>
            <a:lvl7pPr indent="-317500" lvl="6" marL="3200400">
              <a:spcBef>
                <a:spcPts val="1600"/>
              </a:spcBef>
              <a:spcAft>
                <a:spcPts val="0"/>
              </a:spcAft>
              <a:buSzPts val="1400"/>
              <a:buChar char="●"/>
              <a:defRPr>
                <a:highlight>
                  <a:schemeClr val="lt1"/>
                </a:highlight>
              </a:defRPr>
            </a:lvl7pPr>
            <a:lvl8pPr indent="-317500" lvl="7" marL="3657600">
              <a:spcBef>
                <a:spcPts val="1600"/>
              </a:spcBef>
              <a:spcAft>
                <a:spcPts val="0"/>
              </a:spcAft>
              <a:buSzPts val="1400"/>
              <a:buChar char="○"/>
              <a:defRPr>
                <a:highlight>
                  <a:schemeClr val="lt1"/>
                </a:highlight>
              </a:defRPr>
            </a:lvl8pPr>
            <a:lvl9pPr indent="-317500" lvl="8" marL="4114800">
              <a:spcBef>
                <a:spcPts val="1600"/>
              </a:spcBef>
              <a:spcAft>
                <a:spcPts val="1600"/>
              </a:spcAft>
              <a:buSzPts val="1400"/>
              <a:buChar char="■"/>
              <a:defRPr>
                <a:highlight>
                  <a:schemeClr val="lt1"/>
                </a:highlight>
              </a:defRPr>
            </a:lvl9pPr>
          </a:lstStyle>
          <a:p/>
        </p:txBody>
      </p:sp>
      <p:sp>
        <p:nvSpPr>
          <p:cNvPr id="44" name="Google Shape;44;p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highlight>
                  <a:schemeClr val="dk1"/>
                </a:highlight>
              </a:defRPr>
            </a:lvl1pPr>
          </a:lstStyle>
          <a:p/>
        </p:txBody>
      </p:sp>
      <p:sp>
        <p:nvSpPr>
          <p:cNvPr id="47" name="Google Shape;47;p1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op">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p:txBody>
      </p:sp>
      <p:sp>
        <p:nvSpPr>
          <p:cNvPr id="7" name="Google Shape;7;p1"/>
          <p:cNvSpPr txBox="1"/>
          <p:nvPr>
            <p:ph idx="1" type="body"/>
          </p:nvPr>
        </p:nvSpPr>
        <p:spPr>
          <a:xfrm>
            <a:off x="311700" y="1234075"/>
            <a:ext cx="8520600" cy="33348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indent="-317500" lvl="1" marL="9144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indent="-317500" lvl="2" marL="13716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indent="-317500" lvl="3" marL="18288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indent="-317500" lvl="4" marL="22860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indent="-317500" lvl="5" marL="27432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indent="-317500" lvl="6" marL="32004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indent="-317500" lvl="7" marL="36576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indent="-317500" lvl="8" marL="4114800">
              <a:lnSpc>
                <a:spcPct val="115000"/>
              </a:lnSpc>
              <a:spcBef>
                <a:spcPts val="1600"/>
              </a:spcBef>
              <a:spcAft>
                <a:spcPts val="160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Playfair Display"/>
                <a:ea typeface="Playfair Display"/>
                <a:cs typeface="Playfair Display"/>
                <a:sym typeface="Playfair Display"/>
              </a:defRPr>
            </a:lvl1pPr>
            <a:lvl2pPr lvl="1" algn="r">
              <a:buNone/>
              <a:defRPr sz="1000">
                <a:solidFill>
                  <a:schemeClr val="dk2"/>
                </a:solidFill>
                <a:latin typeface="Playfair Display"/>
                <a:ea typeface="Playfair Display"/>
                <a:cs typeface="Playfair Display"/>
                <a:sym typeface="Playfair Display"/>
              </a:defRPr>
            </a:lvl2pPr>
            <a:lvl3pPr lvl="2" algn="r">
              <a:buNone/>
              <a:defRPr sz="1000">
                <a:solidFill>
                  <a:schemeClr val="dk2"/>
                </a:solidFill>
                <a:latin typeface="Playfair Display"/>
                <a:ea typeface="Playfair Display"/>
                <a:cs typeface="Playfair Display"/>
                <a:sym typeface="Playfair Display"/>
              </a:defRPr>
            </a:lvl3pPr>
            <a:lvl4pPr lvl="3" algn="r">
              <a:buNone/>
              <a:defRPr sz="1000">
                <a:solidFill>
                  <a:schemeClr val="dk2"/>
                </a:solidFill>
                <a:latin typeface="Playfair Display"/>
                <a:ea typeface="Playfair Display"/>
                <a:cs typeface="Playfair Display"/>
                <a:sym typeface="Playfair Display"/>
              </a:defRPr>
            </a:lvl4pPr>
            <a:lvl5pPr lvl="4" algn="r">
              <a:buNone/>
              <a:defRPr sz="1000">
                <a:solidFill>
                  <a:schemeClr val="dk2"/>
                </a:solidFill>
                <a:latin typeface="Playfair Display"/>
                <a:ea typeface="Playfair Display"/>
                <a:cs typeface="Playfair Display"/>
                <a:sym typeface="Playfair Display"/>
              </a:defRPr>
            </a:lvl5pPr>
            <a:lvl6pPr lvl="5" algn="r">
              <a:buNone/>
              <a:defRPr sz="1000">
                <a:solidFill>
                  <a:schemeClr val="dk2"/>
                </a:solidFill>
                <a:latin typeface="Playfair Display"/>
                <a:ea typeface="Playfair Display"/>
                <a:cs typeface="Playfair Display"/>
                <a:sym typeface="Playfair Display"/>
              </a:defRPr>
            </a:lvl6pPr>
            <a:lvl7pPr lvl="6" algn="r">
              <a:buNone/>
              <a:defRPr sz="1000">
                <a:solidFill>
                  <a:schemeClr val="dk2"/>
                </a:solidFill>
                <a:latin typeface="Playfair Display"/>
                <a:ea typeface="Playfair Display"/>
                <a:cs typeface="Playfair Display"/>
                <a:sym typeface="Playfair Display"/>
              </a:defRPr>
            </a:lvl7pPr>
            <a:lvl8pPr lvl="7" algn="r">
              <a:buNone/>
              <a:defRPr sz="1000">
                <a:solidFill>
                  <a:schemeClr val="dk2"/>
                </a:solidFill>
                <a:latin typeface="Playfair Display"/>
                <a:ea typeface="Playfair Display"/>
                <a:cs typeface="Playfair Display"/>
                <a:sym typeface="Playfair Display"/>
              </a:defRPr>
            </a:lvl8pPr>
            <a:lvl9pPr lvl="8" algn="r">
              <a:buNone/>
              <a:defRPr sz="1000">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5.jpg"/><Relationship Id="rId5" Type="http://schemas.openxmlformats.org/officeDocument/2006/relationships/image" Target="../media/image2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11.jpg"/><Relationship Id="rId5"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20.jpg"/><Relationship Id="rId5"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image" Target="../media/image13.jpg"/><Relationship Id="rId5"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4.jpg"/><Relationship Id="rId4" Type="http://schemas.openxmlformats.org/officeDocument/2006/relationships/image" Target="../media/image6.jpg"/><Relationship Id="rId5"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2.jpg"/><Relationship Id="rId5"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9.jpg"/><Relationship Id="rId5"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2.jpg"/><Relationship Id="rId4" Type="http://schemas.openxmlformats.org/officeDocument/2006/relationships/image" Target="../media/image19.jpg"/><Relationship Id="rId5" Type="http://schemas.openxmlformats.org/officeDocument/2006/relationships/image" Target="../media/image21.jpg"/><Relationship Id="rId6"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3"/>
          <p:cNvSpPr txBox="1"/>
          <p:nvPr>
            <p:ph idx="4294967295" type="title"/>
          </p:nvPr>
        </p:nvSpPr>
        <p:spPr>
          <a:xfrm>
            <a:off x="5791725" y="251775"/>
            <a:ext cx="3204000" cy="4079100"/>
          </a:xfrm>
          <a:prstGeom prst="rect">
            <a:avLst/>
          </a:prstGeom>
        </p:spPr>
        <p:txBody>
          <a:bodyPr anchorCtr="0" anchor="b" bIns="91425" lIns="91425" spcFirstLastPara="1" rIns="91425" wrap="square" tIns="91425">
            <a:spAutoFit/>
          </a:bodyPr>
          <a:lstStyle/>
          <a:p>
            <a:pPr indent="0" lvl="0" marL="0" rtl="0" algn="ctr">
              <a:spcBef>
                <a:spcPts val="0"/>
              </a:spcBef>
              <a:spcAft>
                <a:spcPts val="0"/>
              </a:spcAft>
              <a:buNone/>
            </a:pPr>
            <a:r>
              <a:rPr lang="en" sz="4500">
                <a:solidFill>
                  <a:srgbClr val="274E13"/>
                </a:solidFill>
                <a:latin typeface="Lexend"/>
                <a:ea typeface="Lexend"/>
                <a:cs typeface="Lexend"/>
                <a:sym typeface="Lexend"/>
              </a:rPr>
              <a:t>Earth System Photo Scavenger Hunt</a:t>
            </a:r>
            <a:endParaRPr sz="4500">
              <a:solidFill>
                <a:srgbClr val="274E13"/>
              </a:solidFill>
              <a:latin typeface="Lexend"/>
              <a:ea typeface="Lexend"/>
              <a:cs typeface="Lexend"/>
              <a:sym typeface="Lexend"/>
            </a:endParaRPr>
          </a:p>
          <a:p>
            <a:pPr indent="0" lvl="0" marL="0" rtl="0" algn="l">
              <a:spcBef>
                <a:spcPts val="0"/>
              </a:spcBef>
              <a:spcAft>
                <a:spcPts val="0"/>
              </a:spcAft>
              <a:buNone/>
            </a:pPr>
            <a:r>
              <a:t/>
            </a:r>
            <a:endParaRPr i="1" sz="1900">
              <a:solidFill>
                <a:srgbClr val="FFD966"/>
              </a:solidFill>
            </a:endParaRPr>
          </a:p>
          <a:p>
            <a:pPr indent="0" lvl="0" marL="0" rtl="0" algn="l">
              <a:spcBef>
                <a:spcPts val="0"/>
              </a:spcBef>
              <a:spcAft>
                <a:spcPts val="0"/>
              </a:spcAft>
              <a:buNone/>
            </a:pPr>
            <a:r>
              <a:t/>
            </a:r>
            <a:endParaRPr sz="900">
              <a:solidFill>
                <a:schemeClr val="accent1"/>
              </a:solidFill>
            </a:endParaRPr>
          </a:p>
        </p:txBody>
      </p:sp>
      <p:sp>
        <p:nvSpPr>
          <p:cNvPr id="59" name="Google Shape;59;p13"/>
          <p:cNvSpPr txBox="1"/>
          <p:nvPr>
            <p:ph idx="4294967295" type="subTitle"/>
          </p:nvPr>
        </p:nvSpPr>
        <p:spPr>
          <a:xfrm>
            <a:off x="5665875" y="4330875"/>
            <a:ext cx="3400800" cy="4722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1300">
                <a:solidFill>
                  <a:srgbClr val="1155CC"/>
                </a:solidFill>
                <a:latin typeface="Tahoma"/>
                <a:ea typeface="Tahoma"/>
                <a:cs typeface="Tahoma"/>
                <a:sym typeface="Tahoma"/>
              </a:rPr>
              <a:t>Luna Franca </a:t>
            </a:r>
            <a:r>
              <a:rPr b="1" lang="en" sz="1300">
                <a:solidFill>
                  <a:srgbClr val="1155CC"/>
                </a:solidFill>
                <a:latin typeface="Tahoma"/>
                <a:ea typeface="Tahoma"/>
                <a:cs typeface="Tahoma"/>
                <a:sym typeface="Tahoma"/>
              </a:rPr>
              <a:t>• November, 2023</a:t>
            </a:r>
            <a:endParaRPr b="1" sz="1300">
              <a:solidFill>
                <a:srgbClr val="1155CC"/>
              </a:solidFill>
              <a:latin typeface="Tahoma"/>
              <a:ea typeface="Tahoma"/>
              <a:cs typeface="Tahoma"/>
              <a:sym typeface="Tahoma"/>
            </a:endParaRPr>
          </a:p>
        </p:txBody>
      </p:sp>
      <p:pic>
        <p:nvPicPr>
          <p:cNvPr descr="Looking down on waves breaking against rock formation" id="60" name="Google Shape;60;p13"/>
          <p:cNvPicPr preferRelativeResize="0"/>
          <p:nvPr/>
        </p:nvPicPr>
        <p:blipFill rotWithShape="1">
          <a:blip r:embed="rId3">
            <a:alphaModFix/>
          </a:blip>
          <a:srcRect b="0" l="43436" r="9328" t="2742"/>
          <a:stretch/>
        </p:blipFill>
        <p:spPr>
          <a:xfrm>
            <a:off x="76200" y="70650"/>
            <a:ext cx="1822199" cy="5002199"/>
          </a:xfrm>
          <a:prstGeom prst="rect">
            <a:avLst/>
          </a:prstGeom>
          <a:noFill/>
          <a:ln>
            <a:noFill/>
          </a:ln>
        </p:spPr>
      </p:pic>
      <p:pic>
        <p:nvPicPr>
          <p:cNvPr descr="Legs wearing loose-fitting black pants and low-top athletic shoes standing on rugged terrain" id="61" name="Google Shape;61;p13"/>
          <p:cNvPicPr preferRelativeResize="0"/>
          <p:nvPr/>
        </p:nvPicPr>
        <p:blipFill rotWithShape="1">
          <a:blip r:embed="rId4">
            <a:alphaModFix/>
          </a:blip>
          <a:srcRect b="1390" l="47051" r="17029" t="0"/>
          <a:stretch/>
        </p:blipFill>
        <p:spPr>
          <a:xfrm>
            <a:off x="1939424" y="70650"/>
            <a:ext cx="1822202" cy="5002197"/>
          </a:xfrm>
          <a:prstGeom prst="rect">
            <a:avLst/>
          </a:prstGeom>
          <a:noFill/>
          <a:ln>
            <a:noFill/>
          </a:ln>
        </p:spPr>
      </p:pic>
      <p:pic>
        <p:nvPicPr>
          <p:cNvPr descr="Golden Gate Bridge in fog" id="62" name="Google Shape;62;p13"/>
          <p:cNvPicPr preferRelativeResize="0"/>
          <p:nvPr/>
        </p:nvPicPr>
        <p:blipFill rotWithShape="1">
          <a:blip r:embed="rId5">
            <a:alphaModFix/>
          </a:blip>
          <a:srcRect b="0" l="10919" r="34234" t="0"/>
          <a:stretch/>
        </p:blipFill>
        <p:spPr>
          <a:xfrm>
            <a:off x="3802650" y="70650"/>
            <a:ext cx="1822200" cy="50021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2"/>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Part B: Indoor/Virtual Scavenger Hunt</a:t>
            </a:r>
            <a:endParaRPr b="1">
              <a:solidFill>
                <a:srgbClr val="1C4587"/>
              </a:solidFill>
            </a:endParaRPr>
          </a:p>
        </p:txBody>
      </p:sp>
      <p:sp>
        <p:nvSpPr>
          <p:cNvPr id="155" name="Google Shape;155;p22"/>
          <p:cNvSpPr txBox="1"/>
          <p:nvPr/>
        </p:nvSpPr>
        <p:spPr>
          <a:xfrm>
            <a:off x="344400" y="889300"/>
            <a:ext cx="8628600" cy="175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7</a:t>
            </a:r>
            <a:r>
              <a:rPr lang="en">
                <a:latin typeface="Playfair Display"/>
                <a:ea typeface="Playfair Display"/>
                <a:cs typeface="Playfair Display"/>
                <a:sym typeface="Playfair Display"/>
              </a:rPr>
              <a:t>.</a:t>
            </a:r>
            <a:r>
              <a:rPr lang="en" sz="1100">
                <a:solidFill>
                  <a:schemeClr val="dk2"/>
                </a:solidFill>
              </a:rPr>
              <a:t> </a:t>
            </a:r>
            <a:r>
              <a:rPr lang="en" sz="1100">
                <a:solidFill>
                  <a:schemeClr val="dk2"/>
                </a:solidFill>
              </a:rPr>
              <a:t>Economic factors that influence a renewable or nonrenewable resource</a:t>
            </a:r>
            <a:endParaRPr sz="1100">
              <a:solidFill>
                <a:schemeClr val="dk2"/>
              </a:solidFill>
            </a:endParaRPr>
          </a:p>
          <a:p>
            <a:pPr indent="-12700" lvl="0" marL="355600" rtl="0" algn="l">
              <a:lnSpc>
                <a:spcPct val="115000"/>
              </a:lnSpc>
              <a:spcBef>
                <a:spcPts val="1200"/>
              </a:spcBef>
              <a:spcAft>
                <a:spcPts val="0"/>
              </a:spcAft>
              <a:buClr>
                <a:schemeClr val="dk2"/>
              </a:buClr>
              <a:buSzPts val="1100"/>
              <a:buFont typeface="Arial"/>
              <a:buNone/>
            </a:pPr>
            <a:r>
              <a:rPr lang="en" sz="1100">
                <a:solidFill>
                  <a:schemeClr val="dk2"/>
                </a:solidFill>
              </a:rPr>
              <a:t>Shankar, S. (n.d.). </a:t>
            </a:r>
            <a:r>
              <a:rPr i="1" lang="en" sz="1100">
                <a:solidFill>
                  <a:schemeClr val="dk2"/>
                </a:solidFill>
              </a:rPr>
              <a:t>Renewable and nonrenewable energy sources (article)</a:t>
            </a:r>
            <a:r>
              <a:rPr lang="en" sz="1100">
                <a:solidFill>
                  <a:schemeClr val="dk2"/>
                </a:solidFill>
              </a:rPr>
              <a:t>. Khan Academy. https://www.khanacademy.org/science/ap-college-environmental-science/x0b0e430a38ebd23f:energy-resources-and-consumption/x0b0e430a38ebd23f:intro-to-energy-resources-and-consumption/a/renewable-and-nonrenewable-energy-sources </a:t>
            </a:r>
            <a:endParaRPr sz="1100">
              <a:solidFill>
                <a:schemeClr val="dk2"/>
              </a:solidFill>
            </a:endParaRPr>
          </a:p>
          <a:p>
            <a:pPr indent="0" lvl="0" marL="457200" rtl="0" algn="l">
              <a:lnSpc>
                <a:spcPct val="115000"/>
              </a:lnSpc>
              <a:spcBef>
                <a:spcPts val="120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156" name="Google Shape;156;p22"/>
          <p:cNvSpPr txBox="1"/>
          <p:nvPr/>
        </p:nvSpPr>
        <p:spPr>
          <a:xfrm>
            <a:off x="456650" y="2188200"/>
            <a:ext cx="8124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rPr>
              <a:t>Energy is at the center of the world's most pressing economic, environmental, and developmental concerns. The challenges posed to the global community and national governments by energy security, climate change, health implications, and poverty make it imperative to green the energy industry. Shifting to green energy is expected to play a major role in tackling some of the world's most pressing contemporary concerns. AQ3 Renewable energy is produced from natural processes that are continually renewed. Renewable energy is used to replace traditional fuels in four areas: electricity production, air and water heating/cooling, motor fuels, and rural (off-grid) energy services. The current chapter will discuss various renewable energy resources and technologies, as well as their environmental consequences, commercialization, problems, and prospects. Nonrenewable energy resources (also known as finite resources) are resources that do not renew themselves at a sufficient pace to allow for long-term economic exploitation in human time frames. Humans' primary energy source at the moment is nonrenewable fossil fuels. The continued use of fossil fuels at the current rate is thought to contribute to global warming and worsening climate change. </a:t>
            </a:r>
            <a:endParaRPr sz="1200">
              <a:solidFill>
                <a:schemeClr val="dk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3"/>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Part B: Indoor/Virtual Scavenger Hunt</a:t>
            </a:r>
            <a:endParaRPr b="1">
              <a:solidFill>
                <a:srgbClr val="1C4587"/>
              </a:solidFill>
            </a:endParaRPr>
          </a:p>
        </p:txBody>
      </p:sp>
      <p:sp>
        <p:nvSpPr>
          <p:cNvPr id="162" name="Google Shape;162;p23"/>
          <p:cNvSpPr txBox="1"/>
          <p:nvPr/>
        </p:nvSpPr>
        <p:spPr>
          <a:xfrm>
            <a:off x="297750" y="829225"/>
            <a:ext cx="8548500" cy="184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8</a:t>
            </a:r>
            <a:r>
              <a:rPr lang="en">
                <a:latin typeface="Playfair Display"/>
                <a:ea typeface="Playfair Display"/>
                <a:cs typeface="Playfair Display"/>
                <a:sym typeface="Playfair Display"/>
              </a:rPr>
              <a:t>.</a:t>
            </a:r>
            <a:r>
              <a:rPr lang="en" sz="1100">
                <a:solidFill>
                  <a:schemeClr val="dk2"/>
                </a:solidFill>
              </a:rPr>
              <a:t> Volcano Eruption</a:t>
            </a:r>
            <a:endParaRPr sz="1100">
              <a:solidFill>
                <a:schemeClr val="dk2"/>
              </a:solidFill>
            </a:endParaRPr>
          </a:p>
          <a:p>
            <a:pPr indent="-12700" lvl="0" marL="355600" rtl="0" algn="l">
              <a:lnSpc>
                <a:spcPct val="115000"/>
              </a:lnSpc>
              <a:spcBef>
                <a:spcPts val="1200"/>
              </a:spcBef>
              <a:spcAft>
                <a:spcPts val="0"/>
              </a:spcAft>
              <a:buClr>
                <a:schemeClr val="dk2"/>
              </a:buClr>
              <a:buSzPts val="1100"/>
              <a:buFont typeface="Arial"/>
              <a:buNone/>
            </a:pPr>
            <a:r>
              <a:rPr lang="en" sz="1200"/>
              <a:t>Xu, W. (n.d.). The 2022 eruption of Wolf Volcano, galápagos: The role of caldera ring ... https://www.researchgate.net/publication/372553303_The_2022_Eruption_of_Wolf_Volcano_Galapagos_The_Role_of_Caldera_Ring-Faults_During_Magma_Transfer_From_InSAR_Deformation_Data</a:t>
            </a:r>
            <a:r>
              <a:rPr lang="en">
                <a:latin typeface="Playfair Display"/>
                <a:ea typeface="Playfair Display"/>
                <a:cs typeface="Playfair Display"/>
                <a:sym typeface="Playfair Display"/>
              </a:rPr>
              <a:t> </a:t>
            </a:r>
            <a:endParaRPr>
              <a:latin typeface="Playfair Display"/>
              <a:ea typeface="Playfair Display"/>
              <a:cs typeface="Playfair Display"/>
              <a:sym typeface="Playfair Display"/>
            </a:endParaRPr>
          </a:p>
          <a:p>
            <a:pPr indent="0" lvl="0" marL="457200" rtl="0" algn="l">
              <a:lnSpc>
                <a:spcPct val="115000"/>
              </a:lnSpc>
              <a:spcBef>
                <a:spcPts val="120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163" name="Google Shape;163;p23"/>
          <p:cNvSpPr txBox="1"/>
          <p:nvPr/>
        </p:nvSpPr>
        <p:spPr>
          <a:xfrm>
            <a:off x="616900" y="2155150"/>
            <a:ext cx="7875600" cy="221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rPr>
              <a:t>Summary in Plain English The 2022 eruption of Wolf volcano in the Galápagos Islands began with a radial fissure on the SE flank, as opposed to the 2015 eruption, which occurred primarily within the caldera. Using InSAR data, we follow the chronology of ground deformation before, during, and after the 2022 eruption. We discovered that Wolf volcano had continuous expansion prior to the 2022 eruption, followed by deflation during and after the eruption, resulting in complex ground deformation within and beyond the caldera and on the SE flank. To explain the observed ground deformation within the caldera, the paper proposes a model with ring fault slip and opening/closure. We discover that ring fault opening and reverse slip can explain the inflation prior to the 2022 eruption, but ring fault closure and normal slip produced the deflation phase during and after the eruption. The asymmetric opening of the ring fault altered the tensions in the volcano, promoting the flank eruption. Our approach differs from the dike rotation model presented for Fernandina volcano and may allow for more accurate predictions of the location and character of future Galapagos eruptions.</a:t>
            </a:r>
            <a:endParaRPr sz="12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4"/>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Part B: Indoor/Virtual Scavenger Hunt</a:t>
            </a:r>
            <a:endParaRPr b="1">
              <a:solidFill>
                <a:srgbClr val="1C4587"/>
              </a:solidFill>
            </a:endParaRPr>
          </a:p>
        </p:txBody>
      </p:sp>
      <p:sp>
        <p:nvSpPr>
          <p:cNvPr id="169" name="Google Shape;169;p24"/>
          <p:cNvSpPr txBox="1"/>
          <p:nvPr/>
        </p:nvSpPr>
        <p:spPr>
          <a:xfrm>
            <a:off x="345750" y="744250"/>
            <a:ext cx="8452500" cy="180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9</a:t>
            </a:r>
            <a:r>
              <a:rPr lang="en">
                <a:latin typeface="Playfair Display"/>
                <a:ea typeface="Playfair Display"/>
                <a:cs typeface="Playfair Display"/>
                <a:sym typeface="Playfair Display"/>
              </a:rPr>
              <a:t>.</a:t>
            </a:r>
            <a:r>
              <a:rPr lang="en" sz="1100">
                <a:solidFill>
                  <a:schemeClr val="dk2"/>
                </a:solidFill>
              </a:rPr>
              <a:t> </a:t>
            </a:r>
            <a:r>
              <a:rPr lang="en" sz="1100">
                <a:solidFill>
                  <a:schemeClr val="dk2"/>
                </a:solidFill>
              </a:rPr>
              <a:t>Ocean Drilling</a:t>
            </a:r>
            <a:endParaRPr sz="1100">
              <a:solidFill>
                <a:schemeClr val="dk2"/>
              </a:solidFill>
            </a:endParaRPr>
          </a:p>
          <a:p>
            <a:pPr indent="-12700" lvl="0" marL="355600" rtl="0" algn="l">
              <a:lnSpc>
                <a:spcPct val="115000"/>
              </a:lnSpc>
              <a:spcBef>
                <a:spcPts val="1200"/>
              </a:spcBef>
              <a:spcAft>
                <a:spcPts val="0"/>
              </a:spcAft>
              <a:buClr>
                <a:schemeClr val="dk2"/>
              </a:buClr>
              <a:buSzPts val="1100"/>
              <a:buFont typeface="Arial"/>
              <a:buNone/>
            </a:pPr>
            <a:r>
              <a:rPr lang="en" sz="1200"/>
              <a:t>Duarte, J. C. (n.d.). (PDF) MagellanPlus Workshop: Mission-specific platform ... - researchgate. https://www.researchgate.net/publication/375012175_MagellanPlus_Workshop_mission-specific_platform_approaches_to_assessing_natural_hazards_that_impact_society </a:t>
            </a:r>
            <a:endParaRPr sz="1200"/>
          </a:p>
          <a:p>
            <a:pPr indent="0" lvl="0" marL="457200" rtl="0" algn="l">
              <a:lnSpc>
                <a:spcPct val="115000"/>
              </a:lnSpc>
              <a:spcBef>
                <a:spcPts val="120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170" name="Google Shape;170;p24"/>
          <p:cNvSpPr txBox="1"/>
          <p:nvPr/>
        </p:nvSpPr>
        <p:spPr>
          <a:xfrm>
            <a:off x="705025" y="2026950"/>
            <a:ext cx="80931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rPr>
              <a:t>Natural ocean risks endanger coastal populations globally. Earthquakes, tsunamis, undersea landslides, volcanic eruptions, and tropical cyclones are examples. Through quick reaction measurements of hazardous occurrences, learning from historical hazard records, and sub-seafloor monitoring and observation, scientific ocean drilling can help to our knowledge and evaluation of these risks. With the upcoming retirement of the D/V JOIDES Resolution and the operating limits of the D/V Chikyu, alternative possibilities for attaining scientific ocean drilling goals must be considered. They held a workshop in July 2022 in Lisbon, Portugal, to identify sites where natural hazards, or preferably many hazards, might be handled using mission-specific platform (MSP) drilling, with the possibility of additional location-based workshops. Participants were divided into three working groups to propose hypotheses on climate and tropical cyclones, slope collapse, and processes at active margins that may be evaluated with MSP drilling and addressed utilizing these platforms' particular capabilities. In the article they developed 13 questions or hypotheses, as well as recommendations for specific drilling sites or places. We anticipate that the outcomes of this workshop will serve as a foundation for future pre-proposals.</a:t>
            </a:r>
            <a:endParaRPr sz="120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5"/>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Part B: Indoor/Virtual Scavenger Hunt</a:t>
            </a:r>
            <a:endParaRPr b="1">
              <a:solidFill>
                <a:srgbClr val="1C4587"/>
              </a:solidFill>
            </a:endParaRPr>
          </a:p>
        </p:txBody>
      </p:sp>
      <p:sp>
        <p:nvSpPr>
          <p:cNvPr id="176" name="Google Shape;176;p25"/>
          <p:cNvSpPr txBox="1"/>
          <p:nvPr/>
        </p:nvSpPr>
        <p:spPr>
          <a:xfrm>
            <a:off x="336375" y="813225"/>
            <a:ext cx="8316300" cy="180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10</a:t>
            </a:r>
            <a:r>
              <a:rPr lang="en">
                <a:latin typeface="Playfair Display"/>
                <a:ea typeface="Playfair Display"/>
                <a:cs typeface="Playfair Display"/>
                <a:sym typeface="Playfair Display"/>
              </a:rPr>
              <a:t>.</a:t>
            </a:r>
            <a:r>
              <a:rPr lang="en" sz="1100">
                <a:solidFill>
                  <a:schemeClr val="dk2"/>
                </a:solidFill>
              </a:rPr>
              <a:t> </a:t>
            </a:r>
            <a:r>
              <a:rPr lang="en" sz="1100">
                <a:solidFill>
                  <a:schemeClr val="dk2"/>
                </a:solidFill>
              </a:rPr>
              <a:t>Plate Tectonic Activity</a:t>
            </a:r>
            <a:endParaRPr sz="1100">
              <a:solidFill>
                <a:schemeClr val="dk2"/>
              </a:solidFill>
            </a:endParaRPr>
          </a:p>
          <a:p>
            <a:pPr indent="-12700" lvl="0" marL="355600" rtl="0" algn="l">
              <a:lnSpc>
                <a:spcPct val="115000"/>
              </a:lnSpc>
              <a:spcBef>
                <a:spcPts val="1200"/>
              </a:spcBef>
              <a:spcAft>
                <a:spcPts val="0"/>
              </a:spcAft>
              <a:buClr>
                <a:schemeClr val="dk2"/>
              </a:buClr>
              <a:buSzPts val="1100"/>
              <a:buFont typeface="Arial"/>
              <a:buNone/>
            </a:pPr>
            <a:r>
              <a:rPr lang="en" sz="1200"/>
              <a:t>Zhang, T.-Y. (n.d.). (PDF) identification and evolution of tectonic units in the Philippine ... https://www.researchgate.net/publication/357904214_Identification_and_evolution_of_tectonic_units_in_the_Philippine_Sea_Plate </a:t>
            </a:r>
            <a:endParaRPr sz="1200"/>
          </a:p>
          <a:p>
            <a:pPr indent="0" lvl="0" marL="457200" rtl="0" algn="l">
              <a:lnSpc>
                <a:spcPct val="115000"/>
              </a:lnSpc>
              <a:spcBef>
                <a:spcPts val="120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177" name="Google Shape;177;p25"/>
          <p:cNvSpPr txBox="1"/>
          <p:nvPr/>
        </p:nvSpPr>
        <p:spPr>
          <a:xfrm>
            <a:off x="640875" y="2099050"/>
            <a:ext cx="80118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rPr>
              <a:t>The Philippine Sea Plate is located at the point where the Eurasian Plate, Pacific Plate, and Indo-Australian Plate merge. This paper divides the Philippine Sea Plate into two second-order tectonic units and eight third-order tectonic units by summarizing years of marine geological, geophysical, and submarine geomorphological data and referring to the seafloor spreading theory and the trench-arc-basin system. The West Philippine Sea block and the Izu-Bonin-Mariana arc-basin system are the two second-order tectonic units. The former contains the West Philippine Basin, Huatung Basin, Daito Basin, and Palau Basin, whilst the latter comprises the Kyushu-Palau Ridge, Shikoku-Parece Vela Basin, Izu-Bonin Arc, and Mariana Arc. Furthermore, this study concludes that the Philippine Sea Plate has gone through three stages of tectonic evolution: the early stage of the evolution of marginal basins with Cretaceous basement (Early Cretaceous), the middle stage of West Philippine Basin spreading (Eocene), and the late stage of Izu-Bonin-Mariana arc-basin system subduction (Oligocene-present). Because of its unusual geographical position, the Kyushu-Palau Ridge provides a window into the tectonic development of the Philippine Sea Plate.China Geology Editorial Office, 2022.</a:t>
            </a:r>
            <a:endParaRPr sz="120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6"/>
          <p:cNvSpPr txBox="1"/>
          <p:nvPr/>
        </p:nvSpPr>
        <p:spPr>
          <a:xfrm>
            <a:off x="144550" y="344050"/>
            <a:ext cx="8645700" cy="400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References</a:t>
            </a:r>
            <a:endParaRPr b="1">
              <a:solidFill>
                <a:srgbClr val="1C4587"/>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idx="4294967295" type="title"/>
          </p:nvPr>
        </p:nvSpPr>
        <p:spPr>
          <a:xfrm>
            <a:off x="311700" y="3777600"/>
            <a:ext cx="2731200" cy="1092900"/>
          </a:xfrm>
          <a:prstGeom prst="rect">
            <a:avLst/>
          </a:prstGeom>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1100">
                <a:latin typeface="Arial"/>
                <a:ea typeface="Arial"/>
                <a:cs typeface="Arial"/>
                <a:sym typeface="Arial"/>
              </a:rPr>
              <a:t>1.Geosphere and Hydrosphere  </a:t>
            </a:r>
            <a:endParaRPr b="1" sz="1100">
              <a:latin typeface="Arial"/>
              <a:ea typeface="Arial"/>
              <a:cs typeface="Arial"/>
              <a:sym typeface="Arial"/>
            </a:endParaRPr>
          </a:p>
          <a:p>
            <a:pPr indent="0" lvl="0" marL="0" rtl="0" algn="ctr">
              <a:lnSpc>
                <a:spcPct val="100000"/>
              </a:lnSpc>
              <a:spcBef>
                <a:spcPts val="600"/>
              </a:spcBef>
              <a:spcAft>
                <a:spcPts val="0"/>
              </a:spcAft>
              <a:buNone/>
            </a:pPr>
            <a:r>
              <a:rPr lang="en" sz="1100">
                <a:latin typeface="Arial"/>
                <a:ea typeface="Arial"/>
                <a:cs typeface="Arial"/>
                <a:sym typeface="Arial"/>
              </a:rPr>
              <a:t>Minas Gerais, Brazil. July 15, 2:35PM</a:t>
            </a:r>
            <a:endParaRPr sz="1100">
              <a:latin typeface="Arial"/>
              <a:ea typeface="Arial"/>
              <a:cs typeface="Arial"/>
              <a:sym typeface="Arial"/>
            </a:endParaRPr>
          </a:p>
          <a:p>
            <a:pPr indent="0" lvl="0" marL="0" rtl="0" algn="ctr">
              <a:lnSpc>
                <a:spcPct val="100000"/>
              </a:lnSpc>
              <a:spcBef>
                <a:spcPts val="600"/>
              </a:spcBef>
              <a:spcAft>
                <a:spcPts val="0"/>
              </a:spcAft>
              <a:buClr>
                <a:schemeClr val="dk2"/>
              </a:buClr>
              <a:buSzPts val="1100"/>
              <a:buFont typeface="Arial"/>
              <a:buNone/>
            </a:pPr>
            <a:r>
              <a:rPr lang="en" sz="1100">
                <a:latin typeface="Arial"/>
                <a:ea typeface="Arial"/>
                <a:cs typeface="Arial"/>
                <a:sym typeface="Arial"/>
              </a:rPr>
              <a:t>82 ºF </a:t>
            </a:r>
            <a:endParaRPr sz="1100">
              <a:latin typeface="Arial"/>
              <a:ea typeface="Arial"/>
              <a:cs typeface="Arial"/>
              <a:sym typeface="Arial"/>
            </a:endParaRPr>
          </a:p>
          <a:p>
            <a:pPr indent="0" lvl="0" marL="0" rtl="0" algn="ctr">
              <a:lnSpc>
                <a:spcPct val="100000"/>
              </a:lnSpc>
              <a:spcBef>
                <a:spcPts val="600"/>
              </a:spcBef>
              <a:spcAft>
                <a:spcPts val="600"/>
              </a:spcAft>
              <a:buClr>
                <a:schemeClr val="dk2"/>
              </a:buClr>
              <a:buSzPts val="1100"/>
              <a:buFont typeface="Arial"/>
              <a:buNone/>
            </a:pPr>
            <a:r>
              <a:rPr lang="en" sz="1100">
                <a:latin typeface="Arial"/>
                <a:ea typeface="Arial"/>
                <a:cs typeface="Arial"/>
                <a:sym typeface="Arial"/>
              </a:rPr>
              <a:t>28 ºC</a:t>
            </a:r>
            <a:endParaRPr/>
          </a:p>
        </p:txBody>
      </p:sp>
      <p:sp>
        <p:nvSpPr>
          <p:cNvPr id="68" name="Google Shape;68;p14"/>
          <p:cNvSpPr txBox="1"/>
          <p:nvPr/>
        </p:nvSpPr>
        <p:spPr>
          <a:xfrm>
            <a:off x="3077763" y="38181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2. Hydrosphere and Atmosphere</a:t>
            </a:r>
            <a:endParaRPr b="1" sz="1100">
              <a:solidFill>
                <a:schemeClr val="dk2"/>
              </a:solidFill>
            </a:endParaRPr>
          </a:p>
          <a:p>
            <a:pPr indent="0" lvl="0" marL="0" rtl="0" algn="ctr">
              <a:spcBef>
                <a:spcPts val="600"/>
              </a:spcBef>
              <a:spcAft>
                <a:spcPts val="0"/>
              </a:spcAft>
              <a:buNone/>
            </a:pPr>
            <a:r>
              <a:rPr lang="en" sz="1100">
                <a:solidFill>
                  <a:schemeClr val="dk2"/>
                </a:solidFill>
              </a:rPr>
              <a:t>Minas Gerais</a:t>
            </a:r>
            <a:r>
              <a:rPr lang="en" sz="1100">
                <a:solidFill>
                  <a:schemeClr val="dk2"/>
                </a:solidFill>
              </a:rPr>
              <a:t>, Brazil. July 15, 3:21PM,</a:t>
            </a:r>
            <a:endParaRPr sz="1100">
              <a:solidFill>
                <a:schemeClr val="dk2"/>
              </a:solidFill>
            </a:endParaRPr>
          </a:p>
          <a:p>
            <a:pPr indent="0" lvl="0" marL="0" rtl="0" algn="ctr">
              <a:spcBef>
                <a:spcPts val="600"/>
              </a:spcBef>
              <a:spcAft>
                <a:spcPts val="0"/>
              </a:spcAft>
              <a:buNone/>
            </a:pPr>
            <a:r>
              <a:rPr lang="en" sz="1100">
                <a:solidFill>
                  <a:schemeClr val="dk2"/>
                </a:solidFill>
              </a:rPr>
              <a:t>82 ºF</a:t>
            </a:r>
            <a:endParaRPr sz="1100">
              <a:solidFill>
                <a:schemeClr val="dk2"/>
              </a:solidFill>
            </a:endParaRPr>
          </a:p>
          <a:p>
            <a:pPr indent="0" lvl="0" marL="0" rtl="0" algn="ctr">
              <a:spcBef>
                <a:spcPts val="600"/>
              </a:spcBef>
              <a:spcAft>
                <a:spcPts val="600"/>
              </a:spcAft>
              <a:buNone/>
            </a:pPr>
            <a:r>
              <a:rPr lang="en" sz="1100">
                <a:solidFill>
                  <a:schemeClr val="dk2"/>
                </a:solidFill>
              </a:rPr>
              <a:t>28 ºC</a:t>
            </a:r>
            <a:endParaRPr sz="1100">
              <a:solidFill>
                <a:schemeClr val="dk2"/>
              </a:solidFill>
            </a:endParaRPr>
          </a:p>
        </p:txBody>
      </p:sp>
      <p:sp>
        <p:nvSpPr>
          <p:cNvPr id="69" name="Google Shape;69;p14"/>
          <p:cNvSpPr txBox="1"/>
          <p:nvPr/>
        </p:nvSpPr>
        <p:spPr>
          <a:xfrm>
            <a:off x="6144000" y="3926175"/>
            <a:ext cx="3000000" cy="1339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3. Atmosphere and Biosphere</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Denton,TX October 10, 7:08PM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77 ºF</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25 ºC</a:t>
            </a:r>
            <a:endParaRPr sz="1100">
              <a:solidFill>
                <a:schemeClr val="dk2"/>
              </a:solidFill>
            </a:endParaRPr>
          </a:p>
          <a:p>
            <a:pPr indent="0" lvl="0" marL="0" rtl="0" algn="ctr">
              <a:spcBef>
                <a:spcPts val="600"/>
              </a:spcBef>
              <a:spcAft>
                <a:spcPts val="600"/>
              </a:spcAft>
              <a:buNone/>
            </a:pPr>
            <a:r>
              <a:t/>
            </a:r>
            <a:endParaRPr sz="1100">
              <a:solidFill>
                <a:schemeClr val="dk2"/>
              </a:solidFill>
            </a:endParaRPr>
          </a:p>
        </p:txBody>
      </p:sp>
      <p:sp>
        <p:nvSpPr>
          <p:cNvPr id="70" name="Google Shape;70;p14"/>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Part A: Scavenger Hunt</a:t>
            </a:r>
            <a:endParaRPr>
              <a:latin typeface="Playfair Display"/>
              <a:ea typeface="Playfair Display"/>
              <a:cs typeface="Playfair Display"/>
              <a:sym typeface="Playfair Display"/>
            </a:endParaRPr>
          </a:p>
        </p:txBody>
      </p:sp>
      <p:pic>
        <p:nvPicPr>
          <p:cNvPr id="71" name="Google Shape;71;p14"/>
          <p:cNvPicPr preferRelativeResize="0"/>
          <p:nvPr/>
        </p:nvPicPr>
        <p:blipFill>
          <a:blip r:embed="rId3">
            <a:alphaModFix/>
          </a:blip>
          <a:stretch>
            <a:fillRect/>
          </a:stretch>
        </p:blipFill>
        <p:spPr>
          <a:xfrm>
            <a:off x="635550" y="896650"/>
            <a:ext cx="2059736" cy="2728550"/>
          </a:xfrm>
          <a:prstGeom prst="rect">
            <a:avLst/>
          </a:prstGeom>
          <a:noFill/>
          <a:ln>
            <a:noFill/>
          </a:ln>
        </p:spPr>
      </p:pic>
      <p:pic>
        <p:nvPicPr>
          <p:cNvPr id="72" name="Google Shape;72;p14"/>
          <p:cNvPicPr preferRelativeResize="0"/>
          <p:nvPr/>
        </p:nvPicPr>
        <p:blipFill>
          <a:blip r:embed="rId4">
            <a:alphaModFix/>
          </a:blip>
          <a:stretch>
            <a:fillRect/>
          </a:stretch>
        </p:blipFill>
        <p:spPr>
          <a:xfrm>
            <a:off x="3533575" y="896650"/>
            <a:ext cx="2076845" cy="2769126"/>
          </a:xfrm>
          <a:prstGeom prst="rect">
            <a:avLst/>
          </a:prstGeom>
          <a:noFill/>
          <a:ln>
            <a:noFill/>
          </a:ln>
        </p:spPr>
      </p:pic>
      <p:pic>
        <p:nvPicPr>
          <p:cNvPr id="73" name="Google Shape;73;p14"/>
          <p:cNvPicPr preferRelativeResize="0"/>
          <p:nvPr/>
        </p:nvPicPr>
        <p:blipFill>
          <a:blip r:embed="rId5">
            <a:alphaModFix/>
          </a:blip>
          <a:stretch>
            <a:fillRect/>
          </a:stretch>
        </p:blipFill>
        <p:spPr>
          <a:xfrm>
            <a:off x="6448725" y="896650"/>
            <a:ext cx="2133799" cy="28771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idx="4294967295" type="title"/>
          </p:nvPr>
        </p:nvSpPr>
        <p:spPr>
          <a:xfrm>
            <a:off x="311700" y="3777600"/>
            <a:ext cx="2731200" cy="1339200"/>
          </a:xfrm>
          <a:prstGeom prst="rect">
            <a:avLst/>
          </a:prstGeom>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1100">
                <a:latin typeface="Arial"/>
                <a:ea typeface="Arial"/>
                <a:cs typeface="Arial"/>
                <a:sym typeface="Arial"/>
              </a:rPr>
              <a:t>4. Biosphere and Geosphere </a:t>
            </a:r>
            <a:endParaRPr b="1" sz="1100">
              <a:latin typeface="Arial"/>
              <a:ea typeface="Arial"/>
              <a:cs typeface="Arial"/>
              <a:sym typeface="Arial"/>
            </a:endParaRPr>
          </a:p>
          <a:p>
            <a:pPr indent="0" lvl="0" marL="0" rtl="0" algn="ctr">
              <a:spcBef>
                <a:spcPts val="600"/>
              </a:spcBef>
              <a:spcAft>
                <a:spcPts val="0"/>
              </a:spcAft>
              <a:buNone/>
            </a:pPr>
            <a:r>
              <a:rPr lang="en" sz="1100">
                <a:latin typeface="Arial"/>
                <a:ea typeface="Arial"/>
                <a:cs typeface="Arial"/>
                <a:sym typeface="Arial"/>
              </a:rPr>
              <a:t>Minas Gerais, Brazil, July 15, 3:12PM</a:t>
            </a:r>
            <a:endParaRPr sz="1100">
              <a:latin typeface="Arial"/>
              <a:ea typeface="Arial"/>
              <a:cs typeface="Arial"/>
              <a:sym typeface="Arial"/>
            </a:endParaRPr>
          </a:p>
          <a:p>
            <a:pPr indent="0" lvl="0" marL="0" rtl="0" algn="ctr">
              <a:spcBef>
                <a:spcPts val="600"/>
              </a:spcBef>
              <a:spcAft>
                <a:spcPts val="0"/>
              </a:spcAft>
              <a:buNone/>
            </a:pPr>
            <a:r>
              <a:rPr lang="en" sz="1100">
                <a:latin typeface="Arial"/>
                <a:ea typeface="Arial"/>
                <a:cs typeface="Arial"/>
                <a:sym typeface="Arial"/>
              </a:rPr>
              <a:t>82 ºF</a:t>
            </a:r>
            <a:endParaRPr sz="1100">
              <a:latin typeface="Arial"/>
              <a:ea typeface="Arial"/>
              <a:cs typeface="Arial"/>
              <a:sym typeface="Arial"/>
            </a:endParaRPr>
          </a:p>
          <a:p>
            <a:pPr indent="0" lvl="0" marL="0" rtl="0" algn="ctr">
              <a:spcBef>
                <a:spcPts val="600"/>
              </a:spcBef>
              <a:spcAft>
                <a:spcPts val="0"/>
              </a:spcAft>
              <a:buNone/>
            </a:pPr>
            <a:r>
              <a:rPr lang="en" sz="1100">
                <a:latin typeface="Arial"/>
                <a:ea typeface="Arial"/>
                <a:cs typeface="Arial"/>
                <a:sym typeface="Arial"/>
              </a:rPr>
              <a:t>28 ºC</a:t>
            </a:r>
            <a:endParaRPr sz="1100">
              <a:latin typeface="Arial"/>
              <a:ea typeface="Arial"/>
              <a:cs typeface="Arial"/>
              <a:sym typeface="Arial"/>
            </a:endParaRPr>
          </a:p>
          <a:p>
            <a:pPr indent="0" lvl="0" marL="0" rtl="0" algn="ctr">
              <a:spcBef>
                <a:spcPts val="600"/>
              </a:spcBef>
              <a:spcAft>
                <a:spcPts val="600"/>
              </a:spcAft>
              <a:buClr>
                <a:schemeClr val="dk2"/>
              </a:buClr>
              <a:buSzPts val="1100"/>
              <a:buFont typeface="Arial"/>
              <a:buNone/>
            </a:pPr>
            <a:r>
              <a:t/>
            </a:r>
            <a:endParaRPr sz="1100">
              <a:latin typeface="Arial"/>
              <a:ea typeface="Arial"/>
              <a:cs typeface="Arial"/>
              <a:sym typeface="Arial"/>
            </a:endParaRPr>
          </a:p>
        </p:txBody>
      </p:sp>
      <p:sp>
        <p:nvSpPr>
          <p:cNvPr id="79" name="Google Shape;79;p15"/>
          <p:cNvSpPr txBox="1"/>
          <p:nvPr/>
        </p:nvSpPr>
        <p:spPr>
          <a:xfrm>
            <a:off x="3077763" y="3818175"/>
            <a:ext cx="3000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2"/>
                </a:solidFill>
              </a:rPr>
              <a:t>            5.Hydrosphere and Biosphere</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Minas Gerais, Brazil, July 15, 3:19PM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82 ºF</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28 ºC</a:t>
            </a:r>
            <a:endParaRPr sz="1100">
              <a:solidFill>
                <a:schemeClr val="dk2"/>
              </a:solidFill>
            </a:endParaRPr>
          </a:p>
          <a:p>
            <a:pPr indent="0" lvl="0" marL="0" rtl="0" algn="ctr">
              <a:spcBef>
                <a:spcPts val="600"/>
              </a:spcBef>
              <a:spcAft>
                <a:spcPts val="600"/>
              </a:spcAft>
              <a:buNone/>
            </a:pPr>
            <a:r>
              <a:t/>
            </a:r>
            <a:endParaRPr sz="1100">
              <a:solidFill>
                <a:schemeClr val="dk2"/>
              </a:solidFill>
            </a:endParaRPr>
          </a:p>
        </p:txBody>
      </p:sp>
      <p:sp>
        <p:nvSpPr>
          <p:cNvPr id="80" name="Google Shape;80;p15"/>
          <p:cNvSpPr txBox="1"/>
          <p:nvPr/>
        </p:nvSpPr>
        <p:spPr>
          <a:xfrm>
            <a:off x="6144000" y="38537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6.Limestone </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12:30PM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81" name="Google Shape;81;p15"/>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Part A: Scavenger Hunt</a:t>
            </a:r>
            <a:endParaRPr>
              <a:latin typeface="Playfair Display"/>
              <a:ea typeface="Playfair Display"/>
              <a:cs typeface="Playfair Display"/>
              <a:sym typeface="Playfair Display"/>
            </a:endParaRPr>
          </a:p>
        </p:txBody>
      </p:sp>
      <p:pic>
        <p:nvPicPr>
          <p:cNvPr id="82" name="Google Shape;82;p15"/>
          <p:cNvPicPr preferRelativeResize="0"/>
          <p:nvPr/>
        </p:nvPicPr>
        <p:blipFill>
          <a:blip r:embed="rId3">
            <a:alphaModFix/>
          </a:blip>
          <a:stretch>
            <a:fillRect/>
          </a:stretch>
        </p:blipFill>
        <p:spPr>
          <a:xfrm>
            <a:off x="600325" y="896650"/>
            <a:ext cx="2068019" cy="2728550"/>
          </a:xfrm>
          <a:prstGeom prst="rect">
            <a:avLst/>
          </a:prstGeom>
          <a:noFill/>
          <a:ln>
            <a:noFill/>
          </a:ln>
        </p:spPr>
      </p:pic>
      <p:pic>
        <p:nvPicPr>
          <p:cNvPr id="83" name="Google Shape;83;p15"/>
          <p:cNvPicPr preferRelativeResize="0"/>
          <p:nvPr/>
        </p:nvPicPr>
        <p:blipFill>
          <a:blip r:embed="rId4">
            <a:alphaModFix/>
          </a:blip>
          <a:stretch>
            <a:fillRect/>
          </a:stretch>
        </p:blipFill>
        <p:spPr>
          <a:xfrm>
            <a:off x="3416400" y="916938"/>
            <a:ext cx="2311201" cy="2728550"/>
          </a:xfrm>
          <a:prstGeom prst="rect">
            <a:avLst/>
          </a:prstGeom>
          <a:noFill/>
          <a:ln>
            <a:noFill/>
          </a:ln>
        </p:spPr>
      </p:pic>
      <p:pic>
        <p:nvPicPr>
          <p:cNvPr id="84" name="Google Shape;84;p15"/>
          <p:cNvPicPr preferRelativeResize="0"/>
          <p:nvPr/>
        </p:nvPicPr>
        <p:blipFill>
          <a:blip r:embed="rId5">
            <a:alphaModFix/>
          </a:blip>
          <a:stretch>
            <a:fillRect/>
          </a:stretch>
        </p:blipFill>
        <p:spPr>
          <a:xfrm>
            <a:off x="6379175" y="916950"/>
            <a:ext cx="2567025" cy="2728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6"/>
          <p:cNvSpPr txBox="1"/>
          <p:nvPr>
            <p:ph idx="4294967295" type="title"/>
          </p:nvPr>
        </p:nvSpPr>
        <p:spPr>
          <a:xfrm>
            <a:off x="311700" y="3777600"/>
            <a:ext cx="2731200" cy="1092900"/>
          </a:xfrm>
          <a:prstGeom prst="rect">
            <a:avLst/>
          </a:prstGeom>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1100">
                <a:latin typeface="Arial"/>
                <a:ea typeface="Arial"/>
                <a:cs typeface="Arial"/>
                <a:sym typeface="Arial"/>
              </a:rPr>
              <a:t>7. Something that has oxidized</a:t>
            </a:r>
            <a:endParaRPr b="1" sz="1100">
              <a:latin typeface="Arial"/>
              <a:ea typeface="Arial"/>
              <a:cs typeface="Arial"/>
              <a:sym typeface="Arial"/>
            </a:endParaRPr>
          </a:p>
          <a:p>
            <a:pPr indent="0" lvl="0" marL="0" rtl="0" algn="ctr">
              <a:spcBef>
                <a:spcPts val="600"/>
              </a:spcBef>
              <a:spcAft>
                <a:spcPts val="0"/>
              </a:spcAft>
              <a:buClr>
                <a:schemeClr val="dk2"/>
              </a:buClr>
              <a:buSzPts val="1100"/>
              <a:buFont typeface="Arial"/>
              <a:buNone/>
            </a:pPr>
            <a:r>
              <a:rPr lang="en" sz="1100">
                <a:latin typeface="Arial"/>
                <a:ea typeface="Arial"/>
                <a:cs typeface="Arial"/>
                <a:sym typeface="Arial"/>
              </a:rPr>
              <a:t>Frisco, TX, November 23, 12:30PM</a:t>
            </a:r>
            <a:endParaRPr sz="1100">
              <a:latin typeface="Arial"/>
              <a:ea typeface="Arial"/>
              <a:cs typeface="Arial"/>
              <a:sym typeface="Arial"/>
            </a:endParaRPr>
          </a:p>
          <a:p>
            <a:pPr indent="0" lvl="0" marL="0" rtl="0" algn="ctr">
              <a:spcBef>
                <a:spcPts val="600"/>
              </a:spcBef>
              <a:spcAft>
                <a:spcPts val="0"/>
              </a:spcAft>
              <a:buClr>
                <a:schemeClr val="dk2"/>
              </a:buClr>
              <a:buSzPts val="1100"/>
              <a:buFont typeface="Arial"/>
              <a:buNone/>
            </a:pPr>
            <a:r>
              <a:rPr lang="en" sz="1100">
                <a:latin typeface="Arial"/>
                <a:ea typeface="Arial"/>
                <a:cs typeface="Arial"/>
                <a:sym typeface="Arial"/>
              </a:rPr>
              <a:t>60 ºF</a:t>
            </a:r>
            <a:endParaRPr sz="1100">
              <a:latin typeface="Arial"/>
              <a:ea typeface="Arial"/>
              <a:cs typeface="Arial"/>
              <a:sym typeface="Arial"/>
            </a:endParaRPr>
          </a:p>
          <a:p>
            <a:pPr indent="0" lvl="0" marL="0" rtl="0" algn="ctr">
              <a:spcBef>
                <a:spcPts val="600"/>
              </a:spcBef>
              <a:spcAft>
                <a:spcPts val="600"/>
              </a:spcAft>
              <a:buClr>
                <a:schemeClr val="dk2"/>
              </a:buClr>
              <a:buSzPts val="1100"/>
              <a:buFont typeface="Arial"/>
              <a:buNone/>
            </a:pPr>
            <a:r>
              <a:rPr lang="en" sz="1100">
                <a:latin typeface="Arial"/>
                <a:ea typeface="Arial"/>
                <a:cs typeface="Arial"/>
                <a:sym typeface="Arial"/>
              </a:rPr>
              <a:t>16 ºC</a:t>
            </a:r>
            <a:endParaRPr sz="1100">
              <a:latin typeface="Arial"/>
              <a:ea typeface="Arial"/>
              <a:cs typeface="Arial"/>
              <a:sym typeface="Arial"/>
            </a:endParaRPr>
          </a:p>
        </p:txBody>
      </p:sp>
      <p:sp>
        <p:nvSpPr>
          <p:cNvPr id="90" name="Google Shape;90;p16"/>
          <p:cNvSpPr txBox="1"/>
          <p:nvPr/>
        </p:nvSpPr>
        <p:spPr>
          <a:xfrm>
            <a:off x="3093438" y="38943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8. Granite</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12:26PM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91" name="Google Shape;91;p16"/>
          <p:cNvSpPr txBox="1"/>
          <p:nvPr/>
        </p:nvSpPr>
        <p:spPr>
          <a:xfrm>
            <a:off x="6144000" y="3926175"/>
            <a:ext cx="3000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9. Something that shows the effects of weathering other than oxidation </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12:36PM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92" name="Google Shape;92;p16"/>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Part A: Scavenger Hunt</a:t>
            </a:r>
            <a:endParaRPr>
              <a:latin typeface="Playfair Display"/>
              <a:ea typeface="Playfair Display"/>
              <a:cs typeface="Playfair Display"/>
              <a:sym typeface="Playfair Display"/>
            </a:endParaRPr>
          </a:p>
        </p:txBody>
      </p:sp>
      <p:pic>
        <p:nvPicPr>
          <p:cNvPr id="93" name="Google Shape;93;p16"/>
          <p:cNvPicPr preferRelativeResize="0"/>
          <p:nvPr/>
        </p:nvPicPr>
        <p:blipFill>
          <a:blip r:embed="rId3">
            <a:alphaModFix/>
          </a:blip>
          <a:stretch>
            <a:fillRect/>
          </a:stretch>
        </p:blipFill>
        <p:spPr>
          <a:xfrm>
            <a:off x="654087" y="937225"/>
            <a:ext cx="2046413" cy="2728550"/>
          </a:xfrm>
          <a:prstGeom prst="rect">
            <a:avLst/>
          </a:prstGeom>
          <a:noFill/>
          <a:ln>
            <a:noFill/>
          </a:ln>
        </p:spPr>
      </p:pic>
      <p:pic>
        <p:nvPicPr>
          <p:cNvPr id="94" name="Google Shape;94;p16"/>
          <p:cNvPicPr preferRelativeResize="0"/>
          <p:nvPr/>
        </p:nvPicPr>
        <p:blipFill>
          <a:blip r:embed="rId4">
            <a:alphaModFix/>
          </a:blip>
          <a:stretch>
            <a:fillRect/>
          </a:stretch>
        </p:blipFill>
        <p:spPr>
          <a:xfrm>
            <a:off x="3473325" y="896650"/>
            <a:ext cx="2133994" cy="2845325"/>
          </a:xfrm>
          <a:prstGeom prst="rect">
            <a:avLst/>
          </a:prstGeom>
          <a:noFill/>
          <a:ln>
            <a:noFill/>
          </a:ln>
        </p:spPr>
      </p:pic>
      <p:pic>
        <p:nvPicPr>
          <p:cNvPr id="95" name="Google Shape;95;p16"/>
          <p:cNvPicPr preferRelativeResize="0"/>
          <p:nvPr/>
        </p:nvPicPr>
        <p:blipFill>
          <a:blip r:embed="rId5">
            <a:alphaModFix/>
          </a:blip>
          <a:stretch>
            <a:fillRect/>
          </a:stretch>
        </p:blipFill>
        <p:spPr>
          <a:xfrm>
            <a:off x="6245850" y="896650"/>
            <a:ext cx="2504275" cy="287712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7"/>
          <p:cNvSpPr txBox="1"/>
          <p:nvPr>
            <p:ph idx="4294967295" type="title"/>
          </p:nvPr>
        </p:nvSpPr>
        <p:spPr>
          <a:xfrm>
            <a:off x="311700" y="3777600"/>
            <a:ext cx="2731200" cy="1092900"/>
          </a:xfrm>
          <a:prstGeom prst="rect">
            <a:avLst/>
          </a:prstGeom>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1100">
                <a:latin typeface="Arial"/>
                <a:ea typeface="Arial"/>
                <a:cs typeface="Arial"/>
                <a:sym typeface="Arial"/>
              </a:rPr>
              <a:t>10. Crystal (Amethyst)</a:t>
            </a:r>
            <a:endParaRPr b="1" sz="1100">
              <a:latin typeface="Arial"/>
              <a:ea typeface="Arial"/>
              <a:cs typeface="Arial"/>
              <a:sym typeface="Arial"/>
            </a:endParaRPr>
          </a:p>
          <a:p>
            <a:pPr indent="0" lvl="0" marL="0" rtl="0" algn="ctr">
              <a:spcBef>
                <a:spcPts val="600"/>
              </a:spcBef>
              <a:spcAft>
                <a:spcPts val="0"/>
              </a:spcAft>
              <a:buNone/>
            </a:pPr>
            <a:r>
              <a:rPr lang="en" sz="1100">
                <a:latin typeface="Arial"/>
                <a:ea typeface="Arial"/>
                <a:cs typeface="Arial"/>
                <a:sym typeface="Arial"/>
              </a:rPr>
              <a:t>Frisco, TX, November 23, 12:26PM</a:t>
            </a:r>
            <a:endParaRPr sz="1100">
              <a:latin typeface="Arial"/>
              <a:ea typeface="Arial"/>
              <a:cs typeface="Arial"/>
              <a:sym typeface="Arial"/>
            </a:endParaRPr>
          </a:p>
          <a:p>
            <a:pPr indent="0" lvl="0" marL="0" rtl="0" algn="ctr">
              <a:spcBef>
                <a:spcPts val="600"/>
              </a:spcBef>
              <a:spcAft>
                <a:spcPts val="0"/>
              </a:spcAft>
              <a:buNone/>
            </a:pPr>
            <a:r>
              <a:rPr lang="en" sz="1100">
                <a:latin typeface="Arial"/>
                <a:ea typeface="Arial"/>
                <a:cs typeface="Arial"/>
                <a:sym typeface="Arial"/>
              </a:rPr>
              <a:t>60 ºF</a:t>
            </a:r>
            <a:endParaRPr sz="1100">
              <a:latin typeface="Arial"/>
              <a:ea typeface="Arial"/>
              <a:cs typeface="Arial"/>
              <a:sym typeface="Arial"/>
            </a:endParaRPr>
          </a:p>
          <a:p>
            <a:pPr indent="0" lvl="0" marL="0" rtl="0" algn="ctr">
              <a:spcBef>
                <a:spcPts val="600"/>
              </a:spcBef>
              <a:spcAft>
                <a:spcPts val="600"/>
              </a:spcAft>
              <a:buClr>
                <a:schemeClr val="dk2"/>
              </a:buClr>
              <a:buSzPts val="1100"/>
              <a:buFont typeface="Arial"/>
              <a:buNone/>
            </a:pPr>
            <a:r>
              <a:rPr lang="en" sz="1100">
                <a:latin typeface="Arial"/>
                <a:ea typeface="Arial"/>
                <a:cs typeface="Arial"/>
                <a:sym typeface="Arial"/>
              </a:rPr>
              <a:t>16 ºC</a:t>
            </a:r>
            <a:endParaRPr sz="1100">
              <a:latin typeface="Arial"/>
              <a:ea typeface="Arial"/>
              <a:cs typeface="Arial"/>
              <a:sym typeface="Arial"/>
            </a:endParaRPr>
          </a:p>
        </p:txBody>
      </p:sp>
      <p:sp>
        <p:nvSpPr>
          <p:cNvPr id="101" name="Google Shape;101;p17"/>
          <p:cNvSpPr txBox="1"/>
          <p:nvPr/>
        </p:nvSpPr>
        <p:spPr>
          <a:xfrm>
            <a:off x="3077763" y="38181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11. Sandstone</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12:32PM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102" name="Google Shape;102;p17"/>
          <p:cNvSpPr txBox="1"/>
          <p:nvPr/>
        </p:nvSpPr>
        <p:spPr>
          <a:xfrm>
            <a:off x="6144000" y="39261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12. A natural resource (wood)</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12:28PM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103" name="Google Shape;103;p17"/>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Part A: Scavenger Hunt</a:t>
            </a:r>
            <a:endParaRPr>
              <a:latin typeface="Playfair Display"/>
              <a:ea typeface="Playfair Display"/>
              <a:cs typeface="Playfair Display"/>
              <a:sym typeface="Playfair Display"/>
            </a:endParaRPr>
          </a:p>
        </p:txBody>
      </p:sp>
      <p:pic>
        <p:nvPicPr>
          <p:cNvPr id="104" name="Google Shape;104;p17"/>
          <p:cNvPicPr preferRelativeResize="0"/>
          <p:nvPr/>
        </p:nvPicPr>
        <p:blipFill>
          <a:blip r:embed="rId3">
            <a:alphaModFix/>
          </a:blip>
          <a:stretch>
            <a:fillRect/>
          </a:stretch>
        </p:blipFill>
        <p:spPr>
          <a:xfrm>
            <a:off x="654087" y="937225"/>
            <a:ext cx="2046413" cy="2728550"/>
          </a:xfrm>
          <a:prstGeom prst="rect">
            <a:avLst/>
          </a:prstGeom>
          <a:noFill/>
          <a:ln>
            <a:noFill/>
          </a:ln>
        </p:spPr>
      </p:pic>
      <p:pic>
        <p:nvPicPr>
          <p:cNvPr id="105" name="Google Shape;105;p17"/>
          <p:cNvPicPr preferRelativeResize="0"/>
          <p:nvPr/>
        </p:nvPicPr>
        <p:blipFill>
          <a:blip r:embed="rId4">
            <a:alphaModFix/>
          </a:blip>
          <a:stretch>
            <a:fillRect/>
          </a:stretch>
        </p:blipFill>
        <p:spPr>
          <a:xfrm>
            <a:off x="3533575" y="916938"/>
            <a:ext cx="2076845" cy="2769126"/>
          </a:xfrm>
          <a:prstGeom prst="rect">
            <a:avLst/>
          </a:prstGeom>
          <a:noFill/>
          <a:ln>
            <a:noFill/>
          </a:ln>
        </p:spPr>
      </p:pic>
      <p:pic>
        <p:nvPicPr>
          <p:cNvPr id="106" name="Google Shape;106;p17"/>
          <p:cNvPicPr preferRelativeResize="0"/>
          <p:nvPr/>
        </p:nvPicPr>
        <p:blipFill>
          <a:blip r:embed="rId5">
            <a:alphaModFix/>
          </a:blip>
          <a:stretch>
            <a:fillRect/>
          </a:stretch>
        </p:blipFill>
        <p:spPr>
          <a:xfrm>
            <a:off x="6384625" y="916950"/>
            <a:ext cx="2411825" cy="28568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8"/>
          <p:cNvSpPr txBox="1"/>
          <p:nvPr>
            <p:ph idx="4294967295" type="title"/>
          </p:nvPr>
        </p:nvSpPr>
        <p:spPr>
          <a:xfrm>
            <a:off x="311700" y="3777600"/>
            <a:ext cx="2731200" cy="1262100"/>
          </a:xfrm>
          <a:prstGeom prst="rect">
            <a:avLst/>
          </a:prstGeom>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1100">
                <a:latin typeface="Arial"/>
                <a:ea typeface="Arial"/>
                <a:cs typeface="Arial"/>
                <a:sym typeface="Arial"/>
              </a:rPr>
              <a:t>13. An animal interacting with its environment </a:t>
            </a:r>
            <a:endParaRPr b="1" sz="1100">
              <a:latin typeface="Arial"/>
              <a:ea typeface="Arial"/>
              <a:cs typeface="Arial"/>
              <a:sym typeface="Arial"/>
            </a:endParaRPr>
          </a:p>
          <a:p>
            <a:pPr indent="0" lvl="0" marL="0" rtl="0" algn="ctr">
              <a:spcBef>
                <a:spcPts val="600"/>
              </a:spcBef>
              <a:spcAft>
                <a:spcPts val="0"/>
              </a:spcAft>
              <a:buClr>
                <a:schemeClr val="dk2"/>
              </a:buClr>
              <a:buSzPts val="1100"/>
              <a:buFont typeface="Arial"/>
              <a:buNone/>
            </a:pPr>
            <a:r>
              <a:rPr lang="en" sz="1100">
                <a:latin typeface="Arial"/>
                <a:ea typeface="Arial"/>
                <a:cs typeface="Arial"/>
                <a:sym typeface="Arial"/>
              </a:rPr>
              <a:t>Frisco, TX, November 23, 12:28PM</a:t>
            </a:r>
            <a:endParaRPr sz="1100">
              <a:latin typeface="Arial"/>
              <a:ea typeface="Arial"/>
              <a:cs typeface="Arial"/>
              <a:sym typeface="Arial"/>
            </a:endParaRPr>
          </a:p>
          <a:p>
            <a:pPr indent="0" lvl="0" marL="0" rtl="0" algn="ctr">
              <a:spcBef>
                <a:spcPts val="600"/>
              </a:spcBef>
              <a:spcAft>
                <a:spcPts val="0"/>
              </a:spcAft>
              <a:buClr>
                <a:schemeClr val="dk2"/>
              </a:buClr>
              <a:buSzPts val="1100"/>
              <a:buFont typeface="Arial"/>
              <a:buNone/>
            </a:pPr>
            <a:r>
              <a:rPr lang="en" sz="1100">
                <a:latin typeface="Arial"/>
                <a:ea typeface="Arial"/>
                <a:cs typeface="Arial"/>
                <a:sym typeface="Arial"/>
              </a:rPr>
              <a:t>60 ºF</a:t>
            </a:r>
            <a:endParaRPr sz="1100">
              <a:latin typeface="Arial"/>
              <a:ea typeface="Arial"/>
              <a:cs typeface="Arial"/>
              <a:sym typeface="Arial"/>
            </a:endParaRPr>
          </a:p>
          <a:p>
            <a:pPr indent="0" lvl="0" marL="0" rtl="0" algn="ctr">
              <a:spcBef>
                <a:spcPts val="600"/>
              </a:spcBef>
              <a:spcAft>
                <a:spcPts val="600"/>
              </a:spcAft>
              <a:buClr>
                <a:schemeClr val="dk2"/>
              </a:buClr>
              <a:buSzPts val="1100"/>
              <a:buFont typeface="Arial"/>
              <a:buNone/>
            </a:pPr>
            <a:r>
              <a:rPr lang="en" sz="1100">
                <a:latin typeface="Arial"/>
                <a:ea typeface="Arial"/>
                <a:cs typeface="Arial"/>
                <a:sym typeface="Arial"/>
              </a:rPr>
              <a:t>16 ºC</a:t>
            </a:r>
            <a:endParaRPr/>
          </a:p>
        </p:txBody>
      </p:sp>
      <p:sp>
        <p:nvSpPr>
          <p:cNvPr id="112" name="Google Shape;112;p18"/>
          <p:cNvSpPr txBox="1"/>
          <p:nvPr/>
        </p:nvSpPr>
        <p:spPr>
          <a:xfrm>
            <a:off x="3077763" y="38181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14. Soil that supports a healthy plant</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12:35PM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sp>
        <p:nvSpPr>
          <p:cNvPr id="113" name="Google Shape;113;p18"/>
          <p:cNvSpPr txBox="1"/>
          <p:nvPr/>
        </p:nvSpPr>
        <p:spPr>
          <a:xfrm>
            <a:off x="6144000" y="3926175"/>
            <a:ext cx="3000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15. Sediments</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12:35PM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a:p>
        </p:txBody>
      </p:sp>
      <p:sp>
        <p:nvSpPr>
          <p:cNvPr id="114" name="Google Shape;114;p18"/>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Part A: Scavenger Hunt</a:t>
            </a:r>
            <a:endParaRPr>
              <a:latin typeface="Playfair Display"/>
              <a:ea typeface="Playfair Display"/>
              <a:cs typeface="Playfair Display"/>
              <a:sym typeface="Playfair Display"/>
            </a:endParaRPr>
          </a:p>
        </p:txBody>
      </p:sp>
      <p:pic>
        <p:nvPicPr>
          <p:cNvPr id="115" name="Google Shape;115;p18"/>
          <p:cNvPicPr preferRelativeResize="0"/>
          <p:nvPr/>
        </p:nvPicPr>
        <p:blipFill>
          <a:blip r:embed="rId3">
            <a:alphaModFix/>
          </a:blip>
          <a:stretch>
            <a:fillRect/>
          </a:stretch>
        </p:blipFill>
        <p:spPr>
          <a:xfrm>
            <a:off x="708450" y="896650"/>
            <a:ext cx="2046413" cy="2728550"/>
          </a:xfrm>
          <a:prstGeom prst="rect">
            <a:avLst/>
          </a:prstGeom>
          <a:noFill/>
          <a:ln>
            <a:noFill/>
          </a:ln>
        </p:spPr>
      </p:pic>
      <p:pic>
        <p:nvPicPr>
          <p:cNvPr id="116" name="Google Shape;116;p18"/>
          <p:cNvPicPr preferRelativeResize="0"/>
          <p:nvPr/>
        </p:nvPicPr>
        <p:blipFill>
          <a:blip r:embed="rId4">
            <a:alphaModFix/>
          </a:blip>
          <a:stretch>
            <a:fillRect/>
          </a:stretch>
        </p:blipFill>
        <p:spPr>
          <a:xfrm>
            <a:off x="3533575" y="896650"/>
            <a:ext cx="2076845" cy="2769126"/>
          </a:xfrm>
          <a:prstGeom prst="rect">
            <a:avLst/>
          </a:prstGeom>
          <a:noFill/>
          <a:ln>
            <a:noFill/>
          </a:ln>
        </p:spPr>
      </p:pic>
      <p:pic>
        <p:nvPicPr>
          <p:cNvPr id="117" name="Google Shape;117;p18"/>
          <p:cNvPicPr preferRelativeResize="0"/>
          <p:nvPr/>
        </p:nvPicPr>
        <p:blipFill>
          <a:blip r:embed="rId5">
            <a:alphaModFix/>
          </a:blip>
          <a:stretch>
            <a:fillRect/>
          </a:stretch>
        </p:blipFill>
        <p:spPr>
          <a:xfrm>
            <a:off x="6346025" y="822950"/>
            <a:ext cx="2435002" cy="29165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9"/>
          <p:cNvSpPr txBox="1"/>
          <p:nvPr/>
        </p:nvSpPr>
        <p:spPr>
          <a:xfrm>
            <a:off x="247125" y="478775"/>
            <a:ext cx="444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2"/>
              </a:buClr>
              <a:buSzPts val="1100"/>
              <a:buFont typeface="Arial"/>
              <a:buNone/>
            </a:pPr>
            <a:r>
              <a:rPr lang="en">
                <a:solidFill>
                  <a:schemeClr val="dk2"/>
                </a:solidFill>
                <a:latin typeface="Playfair Display"/>
                <a:ea typeface="Playfair Display"/>
                <a:cs typeface="Playfair Display"/>
                <a:sym typeface="Playfair Display"/>
              </a:rPr>
              <a:t>Part A: Scavenger Hunt</a:t>
            </a:r>
            <a:endParaRPr sz="1800">
              <a:solidFill>
                <a:schemeClr val="dk2"/>
              </a:solidFill>
              <a:latin typeface="Playfair Display"/>
              <a:ea typeface="Playfair Display"/>
              <a:cs typeface="Playfair Display"/>
              <a:sym typeface="Playfair Display"/>
            </a:endParaRPr>
          </a:p>
        </p:txBody>
      </p:sp>
      <p:sp>
        <p:nvSpPr>
          <p:cNvPr id="123" name="Google Shape;123;p19"/>
          <p:cNvSpPr txBox="1"/>
          <p:nvPr/>
        </p:nvSpPr>
        <p:spPr>
          <a:xfrm>
            <a:off x="409300" y="3846050"/>
            <a:ext cx="2703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16. A cracked rock that has been weathered</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12:28PM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800">
              <a:solidFill>
                <a:schemeClr val="dk2"/>
              </a:solidFill>
              <a:latin typeface="Playfair Display"/>
              <a:ea typeface="Playfair Display"/>
              <a:cs typeface="Playfair Display"/>
              <a:sym typeface="Playfair Display"/>
            </a:endParaRPr>
          </a:p>
        </p:txBody>
      </p:sp>
      <p:sp>
        <p:nvSpPr>
          <p:cNvPr id="124" name="Google Shape;124;p19"/>
          <p:cNvSpPr txBox="1"/>
          <p:nvPr/>
        </p:nvSpPr>
        <p:spPr>
          <a:xfrm>
            <a:off x="3320875" y="3846050"/>
            <a:ext cx="27030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17.A small channel from runoff</a:t>
            </a:r>
            <a:endParaRPr b="1" sz="1100">
              <a:solidFill>
                <a:schemeClr val="dk2"/>
              </a:solidFill>
            </a:endParaRPr>
          </a:p>
          <a:p>
            <a:pPr indent="0" lvl="0" marL="0" rtl="0" algn="ctr">
              <a:spcBef>
                <a:spcPts val="600"/>
              </a:spcBef>
              <a:spcAft>
                <a:spcPts val="0"/>
              </a:spcAft>
              <a:buNone/>
            </a:pPr>
            <a:r>
              <a:rPr lang="en" sz="1100">
                <a:solidFill>
                  <a:schemeClr val="dk2"/>
                </a:solidFill>
              </a:rPr>
              <a:t>Minas Gerais, Brazil, July 15, 3:19PM</a:t>
            </a:r>
            <a:endParaRPr sz="1100">
              <a:solidFill>
                <a:schemeClr val="dk2"/>
              </a:solidFill>
            </a:endParaRPr>
          </a:p>
          <a:p>
            <a:pPr indent="0" lvl="0" marL="0" rtl="0" algn="ctr">
              <a:spcBef>
                <a:spcPts val="600"/>
              </a:spcBef>
              <a:spcAft>
                <a:spcPts val="0"/>
              </a:spcAft>
              <a:buNone/>
            </a:pPr>
            <a:r>
              <a:rPr lang="en" sz="1100">
                <a:solidFill>
                  <a:schemeClr val="dk2"/>
                </a:solidFill>
              </a:rPr>
              <a:t>82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28 ºC</a:t>
            </a:r>
            <a:endParaRPr sz="1100">
              <a:solidFill>
                <a:schemeClr val="dk2"/>
              </a:solidFill>
            </a:endParaRPr>
          </a:p>
        </p:txBody>
      </p:sp>
      <p:pic>
        <p:nvPicPr>
          <p:cNvPr id="125" name="Google Shape;125;p19"/>
          <p:cNvPicPr preferRelativeResize="0"/>
          <p:nvPr/>
        </p:nvPicPr>
        <p:blipFill>
          <a:blip r:embed="rId3">
            <a:alphaModFix/>
          </a:blip>
          <a:stretch>
            <a:fillRect/>
          </a:stretch>
        </p:blipFill>
        <p:spPr>
          <a:xfrm>
            <a:off x="632550" y="968887"/>
            <a:ext cx="2333025" cy="2787274"/>
          </a:xfrm>
          <a:prstGeom prst="rect">
            <a:avLst/>
          </a:prstGeom>
          <a:noFill/>
          <a:ln>
            <a:noFill/>
          </a:ln>
        </p:spPr>
      </p:pic>
      <p:pic>
        <p:nvPicPr>
          <p:cNvPr id="126" name="Google Shape;126;p19"/>
          <p:cNvPicPr preferRelativeResize="0"/>
          <p:nvPr/>
        </p:nvPicPr>
        <p:blipFill>
          <a:blip r:embed="rId4">
            <a:alphaModFix/>
          </a:blip>
          <a:stretch>
            <a:fillRect/>
          </a:stretch>
        </p:blipFill>
        <p:spPr>
          <a:xfrm>
            <a:off x="3301250" y="968900"/>
            <a:ext cx="2606826" cy="2787248"/>
          </a:xfrm>
          <a:prstGeom prst="rect">
            <a:avLst/>
          </a:prstGeom>
          <a:noFill/>
          <a:ln>
            <a:noFill/>
          </a:ln>
        </p:spPr>
      </p:pic>
      <p:sp>
        <p:nvSpPr>
          <p:cNvPr id="127" name="Google Shape;127;p19"/>
          <p:cNvSpPr txBox="1"/>
          <p:nvPr/>
        </p:nvSpPr>
        <p:spPr>
          <a:xfrm>
            <a:off x="6232450" y="3892375"/>
            <a:ext cx="2653200" cy="1092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2"/>
              </a:buClr>
              <a:buSzPts val="1100"/>
              <a:buFont typeface="Arial"/>
              <a:buNone/>
            </a:pPr>
            <a:r>
              <a:rPr b="1" lang="en" sz="1100">
                <a:solidFill>
                  <a:schemeClr val="dk2"/>
                </a:solidFill>
              </a:rPr>
              <a:t>18. Evidence of weathering</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12:29PM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100">
              <a:solidFill>
                <a:schemeClr val="dk2"/>
              </a:solidFill>
            </a:endParaRPr>
          </a:p>
        </p:txBody>
      </p:sp>
      <p:pic>
        <p:nvPicPr>
          <p:cNvPr id="128" name="Google Shape;128;p19"/>
          <p:cNvPicPr preferRelativeResize="0"/>
          <p:nvPr/>
        </p:nvPicPr>
        <p:blipFill>
          <a:blip r:embed="rId5">
            <a:alphaModFix/>
          </a:blip>
          <a:stretch>
            <a:fillRect/>
          </a:stretch>
        </p:blipFill>
        <p:spPr>
          <a:xfrm>
            <a:off x="6394625" y="952725"/>
            <a:ext cx="2472324" cy="27872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0"/>
          <p:cNvSpPr txBox="1"/>
          <p:nvPr/>
        </p:nvSpPr>
        <p:spPr>
          <a:xfrm>
            <a:off x="247125" y="478775"/>
            <a:ext cx="444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2"/>
                </a:solidFill>
                <a:latin typeface="Playfair Display"/>
                <a:ea typeface="Playfair Display"/>
                <a:cs typeface="Playfair Display"/>
                <a:sym typeface="Playfair Display"/>
              </a:rPr>
              <a:t>Part A: Scavenger Hunt</a:t>
            </a:r>
            <a:endParaRPr sz="1800">
              <a:solidFill>
                <a:schemeClr val="dk2"/>
              </a:solidFill>
              <a:latin typeface="Playfair Display"/>
              <a:ea typeface="Playfair Display"/>
              <a:cs typeface="Playfair Display"/>
              <a:sym typeface="Playfair Display"/>
            </a:endParaRPr>
          </a:p>
        </p:txBody>
      </p:sp>
      <p:sp>
        <p:nvSpPr>
          <p:cNvPr id="134" name="Google Shape;134;p20"/>
          <p:cNvSpPr txBox="1"/>
          <p:nvPr/>
        </p:nvSpPr>
        <p:spPr>
          <a:xfrm>
            <a:off x="144925" y="3846050"/>
            <a:ext cx="23154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19. </a:t>
            </a:r>
            <a:r>
              <a:rPr b="1" lang="en" sz="1100">
                <a:solidFill>
                  <a:schemeClr val="dk2"/>
                </a:solidFill>
              </a:rPr>
              <a:t>Sloped hill</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12:41PM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None/>
            </a:pPr>
            <a:r>
              <a:rPr lang="en" sz="1100">
                <a:solidFill>
                  <a:schemeClr val="dk2"/>
                </a:solidFill>
              </a:rPr>
              <a:t>16 ºC</a:t>
            </a:r>
            <a:endParaRPr sz="1800">
              <a:solidFill>
                <a:schemeClr val="dk2"/>
              </a:solidFill>
              <a:latin typeface="Playfair Display"/>
              <a:ea typeface="Playfair Display"/>
              <a:cs typeface="Playfair Display"/>
              <a:sym typeface="Playfair Display"/>
            </a:endParaRPr>
          </a:p>
        </p:txBody>
      </p:sp>
      <p:sp>
        <p:nvSpPr>
          <p:cNvPr id="135" name="Google Shape;135;p20"/>
          <p:cNvSpPr txBox="1"/>
          <p:nvPr/>
        </p:nvSpPr>
        <p:spPr>
          <a:xfrm>
            <a:off x="2484588" y="3846050"/>
            <a:ext cx="23634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20. Man-made water reservoir</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12:50PM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None/>
            </a:pPr>
            <a:r>
              <a:rPr lang="en" sz="1100">
                <a:solidFill>
                  <a:schemeClr val="dk2"/>
                </a:solidFill>
              </a:rPr>
              <a:t>16 ºC</a:t>
            </a:r>
            <a:endParaRPr sz="1100">
              <a:solidFill>
                <a:schemeClr val="dk2"/>
              </a:solidFill>
            </a:endParaRPr>
          </a:p>
        </p:txBody>
      </p:sp>
      <p:sp>
        <p:nvSpPr>
          <p:cNvPr id="136" name="Google Shape;136;p20"/>
          <p:cNvSpPr txBox="1"/>
          <p:nvPr/>
        </p:nvSpPr>
        <p:spPr>
          <a:xfrm>
            <a:off x="4872275" y="3846050"/>
            <a:ext cx="23154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2"/>
                </a:solidFill>
              </a:rPr>
              <a:t>21</a:t>
            </a:r>
            <a:r>
              <a:rPr b="1" lang="en" sz="1100">
                <a:solidFill>
                  <a:schemeClr val="dk2"/>
                </a:solidFill>
              </a:rPr>
              <a:t>. </a:t>
            </a:r>
            <a:r>
              <a:rPr b="1" lang="en" sz="1100">
                <a:solidFill>
                  <a:schemeClr val="dk2"/>
                </a:solidFill>
              </a:rPr>
              <a:t>Dried out soil</a:t>
            </a:r>
            <a:endParaRPr b="1" sz="1100">
              <a:solidFill>
                <a:schemeClr val="dk2"/>
              </a:solidFill>
            </a:endParaRPr>
          </a:p>
          <a:p>
            <a:pPr indent="0" lvl="0" marL="0" rtl="0" algn="ctr">
              <a:spcBef>
                <a:spcPts val="600"/>
              </a:spcBef>
              <a:spcAft>
                <a:spcPts val="0"/>
              </a:spcAft>
              <a:buNone/>
            </a:pPr>
            <a:r>
              <a:rPr lang="en" sz="1100">
                <a:solidFill>
                  <a:schemeClr val="dk2"/>
                </a:solidFill>
              </a:rPr>
              <a:t>Frisco, TX, November 23, 12:29PM</a:t>
            </a:r>
            <a:endParaRPr sz="1100">
              <a:solidFill>
                <a:schemeClr val="dk2"/>
              </a:solidFill>
            </a:endParaRPr>
          </a:p>
          <a:p>
            <a:pPr indent="0" lvl="0" marL="0" rtl="0" algn="ctr">
              <a:spcBef>
                <a:spcPts val="600"/>
              </a:spcBef>
              <a:spcAft>
                <a:spcPts val="0"/>
              </a:spcAft>
              <a:buNone/>
            </a:pPr>
            <a:r>
              <a:rPr lang="en" sz="1100">
                <a:solidFill>
                  <a:schemeClr val="dk2"/>
                </a:solidFill>
              </a:rPr>
              <a:t>60 ºF</a:t>
            </a:r>
            <a:endParaRPr sz="1100">
              <a:solidFill>
                <a:schemeClr val="dk2"/>
              </a:solidFill>
            </a:endParaRPr>
          </a:p>
          <a:p>
            <a:pPr indent="0" lvl="0" marL="0" rtl="0" algn="ctr">
              <a:spcBef>
                <a:spcPts val="600"/>
              </a:spcBef>
              <a:spcAft>
                <a:spcPts val="600"/>
              </a:spcAft>
              <a:buNone/>
            </a:pPr>
            <a:r>
              <a:rPr lang="en" sz="1100">
                <a:solidFill>
                  <a:schemeClr val="dk2"/>
                </a:solidFill>
              </a:rPr>
              <a:t>16 ºC</a:t>
            </a:r>
            <a:endParaRPr sz="1100">
              <a:solidFill>
                <a:schemeClr val="dk2"/>
              </a:solidFill>
            </a:endParaRPr>
          </a:p>
        </p:txBody>
      </p:sp>
      <p:pic>
        <p:nvPicPr>
          <p:cNvPr id="137" name="Google Shape;137;p20"/>
          <p:cNvPicPr preferRelativeResize="0"/>
          <p:nvPr/>
        </p:nvPicPr>
        <p:blipFill>
          <a:blip r:embed="rId3">
            <a:alphaModFix/>
          </a:blip>
          <a:stretch>
            <a:fillRect/>
          </a:stretch>
        </p:blipFill>
        <p:spPr>
          <a:xfrm>
            <a:off x="247125" y="1031375"/>
            <a:ext cx="1996708" cy="2662277"/>
          </a:xfrm>
          <a:prstGeom prst="rect">
            <a:avLst/>
          </a:prstGeom>
          <a:noFill/>
          <a:ln>
            <a:noFill/>
          </a:ln>
        </p:spPr>
      </p:pic>
      <p:pic>
        <p:nvPicPr>
          <p:cNvPr id="138" name="Google Shape;138;p20"/>
          <p:cNvPicPr preferRelativeResize="0"/>
          <p:nvPr/>
        </p:nvPicPr>
        <p:blipFill>
          <a:blip r:embed="rId4">
            <a:alphaModFix/>
          </a:blip>
          <a:stretch>
            <a:fillRect/>
          </a:stretch>
        </p:blipFill>
        <p:spPr>
          <a:xfrm>
            <a:off x="2667933" y="1031375"/>
            <a:ext cx="1996706" cy="2662275"/>
          </a:xfrm>
          <a:prstGeom prst="rect">
            <a:avLst/>
          </a:prstGeom>
          <a:noFill/>
          <a:ln>
            <a:noFill/>
          </a:ln>
        </p:spPr>
      </p:pic>
      <p:sp>
        <p:nvSpPr>
          <p:cNvPr id="139" name="Google Shape;139;p20"/>
          <p:cNvSpPr txBox="1"/>
          <p:nvPr/>
        </p:nvSpPr>
        <p:spPr>
          <a:xfrm>
            <a:off x="7322700" y="3761300"/>
            <a:ext cx="17067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2"/>
              </a:buClr>
              <a:buSzPts val="1100"/>
              <a:buFont typeface="Arial"/>
              <a:buNone/>
            </a:pPr>
            <a:r>
              <a:rPr b="1" lang="en" sz="1100">
                <a:solidFill>
                  <a:schemeClr val="dk2"/>
                </a:solidFill>
              </a:rPr>
              <a:t>22</a:t>
            </a:r>
            <a:r>
              <a:rPr b="1" lang="en" sz="1100">
                <a:solidFill>
                  <a:schemeClr val="dk2"/>
                </a:solidFill>
              </a:rPr>
              <a:t>. Pollution- 3 types</a:t>
            </a:r>
            <a:endParaRPr b="1"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Frisco, TX, November 23, 12:29PM</a:t>
            </a:r>
            <a:endParaRPr sz="1100">
              <a:solidFill>
                <a:schemeClr val="dk2"/>
              </a:solidFill>
            </a:endParaRPr>
          </a:p>
          <a:p>
            <a:pPr indent="0" lvl="0" marL="0" rtl="0" algn="ctr">
              <a:spcBef>
                <a:spcPts val="600"/>
              </a:spcBef>
              <a:spcAft>
                <a:spcPts val="0"/>
              </a:spcAft>
              <a:buClr>
                <a:schemeClr val="dk2"/>
              </a:buClr>
              <a:buSzPts val="1100"/>
              <a:buFont typeface="Arial"/>
              <a:buNone/>
            </a:pPr>
            <a:r>
              <a:rPr lang="en" sz="1100">
                <a:solidFill>
                  <a:schemeClr val="dk2"/>
                </a:solidFill>
              </a:rPr>
              <a:t>60 ºF</a:t>
            </a:r>
            <a:endParaRPr sz="1100">
              <a:solidFill>
                <a:schemeClr val="dk2"/>
              </a:solidFill>
            </a:endParaRPr>
          </a:p>
          <a:p>
            <a:pPr indent="0" lvl="0" marL="0" rtl="0" algn="ctr">
              <a:spcBef>
                <a:spcPts val="600"/>
              </a:spcBef>
              <a:spcAft>
                <a:spcPts val="600"/>
              </a:spcAft>
              <a:buClr>
                <a:schemeClr val="dk2"/>
              </a:buClr>
              <a:buSzPts val="1100"/>
              <a:buFont typeface="Arial"/>
              <a:buNone/>
            </a:pPr>
            <a:r>
              <a:rPr lang="en" sz="1100">
                <a:solidFill>
                  <a:schemeClr val="dk2"/>
                </a:solidFill>
              </a:rPr>
              <a:t>16 ºC</a:t>
            </a:r>
            <a:endParaRPr sz="1800">
              <a:solidFill>
                <a:schemeClr val="dk2"/>
              </a:solidFill>
              <a:latin typeface="Playfair Display"/>
              <a:ea typeface="Playfair Display"/>
              <a:cs typeface="Playfair Display"/>
              <a:sym typeface="Playfair Display"/>
            </a:endParaRPr>
          </a:p>
        </p:txBody>
      </p:sp>
      <p:pic>
        <p:nvPicPr>
          <p:cNvPr id="140" name="Google Shape;140;p20"/>
          <p:cNvPicPr preferRelativeResize="0"/>
          <p:nvPr/>
        </p:nvPicPr>
        <p:blipFill>
          <a:blip r:embed="rId5">
            <a:alphaModFix/>
          </a:blip>
          <a:stretch>
            <a:fillRect/>
          </a:stretch>
        </p:blipFill>
        <p:spPr>
          <a:xfrm>
            <a:off x="5047350" y="1049025"/>
            <a:ext cx="1808375" cy="2662276"/>
          </a:xfrm>
          <a:prstGeom prst="rect">
            <a:avLst/>
          </a:prstGeom>
          <a:noFill/>
          <a:ln>
            <a:noFill/>
          </a:ln>
        </p:spPr>
      </p:pic>
      <p:pic>
        <p:nvPicPr>
          <p:cNvPr id="141" name="Google Shape;141;p20"/>
          <p:cNvPicPr preferRelativeResize="0"/>
          <p:nvPr/>
        </p:nvPicPr>
        <p:blipFill>
          <a:blip r:embed="rId6">
            <a:alphaModFix/>
          </a:blip>
          <a:stretch>
            <a:fillRect/>
          </a:stretch>
        </p:blipFill>
        <p:spPr>
          <a:xfrm>
            <a:off x="7136300" y="1095850"/>
            <a:ext cx="1944300" cy="2615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1"/>
          <p:cNvSpPr txBox="1"/>
          <p:nvPr/>
        </p:nvSpPr>
        <p:spPr>
          <a:xfrm>
            <a:off x="144550" y="344050"/>
            <a:ext cx="50616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lang="en">
                <a:solidFill>
                  <a:srgbClr val="1C4587"/>
                </a:solidFill>
                <a:latin typeface="Playfair Display"/>
                <a:ea typeface="Playfair Display"/>
                <a:cs typeface="Playfair Display"/>
                <a:sym typeface="Playfair Display"/>
              </a:rPr>
              <a:t>Part B: Indoor/Virtual Scavenger Hunt</a:t>
            </a:r>
            <a:endParaRPr b="1">
              <a:solidFill>
                <a:srgbClr val="1C4587"/>
              </a:solidFill>
            </a:endParaRPr>
          </a:p>
        </p:txBody>
      </p:sp>
      <p:sp>
        <p:nvSpPr>
          <p:cNvPr id="147" name="Google Shape;147;p21"/>
          <p:cNvSpPr txBox="1"/>
          <p:nvPr/>
        </p:nvSpPr>
        <p:spPr>
          <a:xfrm>
            <a:off x="352125" y="900925"/>
            <a:ext cx="8204400" cy="185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layfair Display"/>
                <a:ea typeface="Playfair Display"/>
                <a:cs typeface="Playfair Display"/>
                <a:sym typeface="Playfair Display"/>
              </a:rPr>
              <a:t>6</a:t>
            </a:r>
            <a:r>
              <a:rPr lang="en">
                <a:latin typeface="Playfair Display"/>
                <a:ea typeface="Playfair Display"/>
                <a:cs typeface="Playfair Display"/>
                <a:sym typeface="Playfair Display"/>
              </a:rPr>
              <a:t>. </a:t>
            </a:r>
            <a:r>
              <a:rPr lang="en" sz="1100">
                <a:solidFill>
                  <a:schemeClr val="dk2"/>
                </a:solidFill>
              </a:rPr>
              <a:t>Diversity in the Geosciences</a:t>
            </a:r>
            <a:endParaRPr>
              <a:latin typeface="Playfair Display"/>
              <a:ea typeface="Playfair Display"/>
              <a:cs typeface="Playfair Display"/>
              <a:sym typeface="Playfair Display"/>
            </a:endParaRPr>
          </a:p>
          <a:p>
            <a:pPr indent="-12700" lvl="0" marL="355600" rtl="0" algn="l">
              <a:lnSpc>
                <a:spcPct val="115000"/>
              </a:lnSpc>
              <a:spcBef>
                <a:spcPts val="1200"/>
              </a:spcBef>
              <a:spcAft>
                <a:spcPts val="0"/>
              </a:spcAft>
              <a:buNone/>
            </a:pPr>
            <a:r>
              <a:rPr lang="en" sz="1100">
                <a:solidFill>
                  <a:schemeClr val="dk2"/>
                </a:solidFill>
              </a:rPr>
              <a:t>Watson, R. A. (n.d.). The EDIG Project: A Grassroots Initiative working to address systemic ... https://www.researchgate.net/publication/368348718_The_EDIG_project_a_grassroots_initiative_working_to_address_systemic_inequities_in_geoscience_on_a_global_scale </a:t>
            </a:r>
            <a:endParaRPr sz="1100">
              <a:solidFill>
                <a:schemeClr val="dk2"/>
              </a:solidFill>
            </a:endParaRPr>
          </a:p>
          <a:p>
            <a:pPr indent="-12700" lvl="0" marL="355600" rtl="0" algn="l">
              <a:lnSpc>
                <a:spcPct val="115000"/>
              </a:lnSpc>
              <a:spcBef>
                <a:spcPts val="1200"/>
              </a:spcBef>
              <a:spcAft>
                <a:spcPts val="0"/>
              </a:spcAft>
              <a:buClr>
                <a:schemeClr val="dk2"/>
              </a:buClr>
              <a:buSzPts val="1100"/>
              <a:buFont typeface="Arial"/>
              <a:buNone/>
            </a:pPr>
            <a:r>
              <a:t/>
            </a:r>
            <a:endParaRPr sz="1100">
              <a:solidFill>
                <a:schemeClr val="dk2"/>
              </a:solidFill>
            </a:endParaRPr>
          </a:p>
          <a:p>
            <a:pPr indent="0" lvl="0" marL="0" rtl="0" algn="l">
              <a:spcBef>
                <a:spcPts val="1200"/>
              </a:spcBef>
              <a:spcAft>
                <a:spcPts val="0"/>
              </a:spcAft>
              <a:buNone/>
            </a:pPr>
            <a:r>
              <a:t/>
            </a:r>
            <a:endParaRPr>
              <a:latin typeface="Playfair Display"/>
              <a:ea typeface="Playfair Display"/>
              <a:cs typeface="Playfair Display"/>
              <a:sym typeface="Playfair Display"/>
            </a:endParaRPr>
          </a:p>
        </p:txBody>
      </p:sp>
      <p:sp>
        <p:nvSpPr>
          <p:cNvPr id="148" name="Google Shape;148;p21"/>
          <p:cNvSpPr txBox="1"/>
          <p:nvPr/>
        </p:nvSpPr>
        <p:spPr>
          <a:xfrm>
            <a:off x="664975" y="1962850"/>
            <a:ext cx="8155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200">
              <a:solidFill>
                <a:schemeClr val="dk2"/>
              </a:solidFill>
            </a:endParaRPr>
          </a:p>
          <a:p>
            <a:pPr indent="0" lvl="0" marL="0" rtl="0" algn="l">
              <a:spcBef>
                <a:spcPts val="0"/>
              </a:spcBef>
              <a:spcAft>
                <a:spcPts val="0"/>
              </a:spcAft>
              <a:buClr>
                <a:schemeClr val="dk2"/>
              </a:buClr>
              <a:buSzPts val="1100"/>
              <a:buFont typeface="Arial"/>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
        <p:nvSpPr>
          <p:cNvPr id="149" name="Google Shape;149;p21"/>
          <p:cNvSpPr txBox="1"/>
          <p:nvPr/>
        </p:nvSpPr>
        <p:spPr>
          <a:xfrm>
            <a:off x="676975" y="2002925"/>
            <a:ext cx="81318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2"/>
                </a:solidFill>
              </a:rPr>
              <a:t>In early 2020, a group of geoscientists and other experts convened within the Irish Centre for Research in Applied Geoscience (iCRAG) to learn about the challenges faced by iCRAG researchers and to identify ways to collaborate to create a more inclusive environment. However, it was quickly realized that similar flaws were prevalent throughout the geosciences and that any effective adjustments would have to be structural and broad. As a result, the Equity, Diversity, and Inclusion in Geoscience (EDIG) project was born: a volunteer-led, virtual endeavor aimed at making geoscience more inclusive, accessible, and equitable. </a:t>
            </a:r>
            <a:r>
              <a:rPr lang="en" sz="1100"/>
              <a:t>The EDIG project aims to raise awareness of the effect of prejudice, bias, exclusion, discrimination, and other experiences within the wider geoscience community, as well as to develop strategies and networks to address injustices in geoscience. To better understand the issues encountered by the geoscience community, they conducted an anonymous survey in which respondents were asked about their experiences (or lack thereof) with equality, diversity, and inclusion-related subjects. Many of these programs have entailed cooperation with other organizations and groups, such as specific workshops (e.g., early career researcher hurdles in Ireland), and are resulting in new tools to assist reach a larger network. They held our second virtual conference in November 2022, with the goal of shifting the conversation away from raising awareness and toward strategies for action. Along with their original focus on raising awareness, we included sessions on data (collection, use, challenges), and how we might influence the future of equity, diversity, and inclusion in geoscience.</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F9D58"/>
      </a:accent4>
      <a:accent5>
        <a:srgbClr val="01AFD1"/>
      </a:accent5>
      <a:accent6>
        <a:srgbClr val="9C27B0"/>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